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58" r:id="rId5"/>
    <p:sldId id="260" r:id="rId6"/>
    <p:sldId id="265" r:id="rId7"/>
    <p:sldId id="270" r:id="rId8"/>
    <p:sldId id="268" r:id="rId9"/>
    <p:sldId id="269" r:id="rId10"/>
    <p:sldId id="267" r:id="rId11"/>
    <p:sldId id="261" r:id="rId12"/>
    <p:sldId id="263" r:id="rId13"/>
    <p:sldId id="271" r:id="rId14"/>
    <p:sldId id="259" r:id="rId15"/>
    <p:sldId id="272" r:id="rId16"/>
    <p:sldId id="266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3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d.univ-angers.fr\espace_des_personnels\PRESIDENCE\Recherche\3-%20POLDOC%20-P&#244;le%20Doctoral\Manuel%20FERRER\1-ED%20STT\1-Formations\Formations%202024-2025\EVAL\Eval%20formation%20doctorale%20CDPDL\export%20excel_02_09_2025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ad.univ-angers.fr\espace_des_personnels\PRESIDENCE\Recherche\3-%20POLDOC%20-P&#244;le%20Doctoral\Manuel%20FERRER\1-ED%20STT\1-Formations\Formations%202024-2025\EVAL\Eval%20formation%20doctorale%20CDPDL\export%20excel_02_09_2025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ad.univ-angers.fr\espace_des_personnels\PRESIDENCE\Recherche\3-%20POLDOC%20-P&#244;le%20Doctoral\Manuel%20FERRER\1-ED%20STT\5-Alumnii_docteurs\2_annuaire%20docteurs\FUA\export%20FUA%20au%2027_08_20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Comment financez-vous vos années de thèse 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A5D9F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DF3-4A1E-A76E-E4A73212D3F7}"/>
              </c:ext>
            </c:extLst>
          </c:dPt>
          <c:dPt>
            <c:idx val="1"/>
            <c:bubble3D val="0"/>
            <c:spPr>
              <a:solidFill>
                <a:srgbClr val="F1AA8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DF3-4A1E-A76E-E4A73212D3F7}"/>
              </c:ext>
            </c:extLst>
          </c:dPt>
          <c:dPt>
            <c:idx val="2"/>
            <c:bubble3D val="0"/>
            <c:explosion val="4"/>
            <c:spPr>
              <a:solidFill>
                <a:srgbClr val="A8EAB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DF3-4A1E-A76E-E4A73212D3F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DF3-4A1E-A76E-E4A73212D3F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DF3-4A1E-A76E-E4A73212D3F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DF3-4A1E-A76E-E4A73212D3F7}"/>
              </c:ext>
            </c:extLst>
          </c:dPt>
          <c:dPt>
            <c:idx val="6"/>
            <c:bubble3D val="0"/>
            <c:spPr>
              <a:solidFill>
                <a:schemeClr val="bg1">
                  <a:lumMod val="9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DF3-4A1E-A76E-E4A73212D3F7}"/>
              </c:ext>
            </c:extLst>
          </c:dPt>
          <c:dPt>
            <c:idx val="7"/>
            <c:bubble3D val="0"/>
            <c:spPr>
              <a:solidFill>
                <a:srgbClr val="BE511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EDF3-4A1E-A76E-E4A73212D3F7}"/>
              </c:ext>
            </c:extLst>
          </c:dPt>
          <c:dLbls>
            <c:dLbl>
              <c:idx val="0"/>
              <c:layout>
                <c:manualLayout>
                  <c:x val="-9.8053368328958876E-2"/>
                  <c:y val="0.138964348206474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DF3-4A1E-A76E-E4A73212D3F7}"/>
                </c:ext>
              </c:extLst>
            </c:dLbl>
            <c:dLbl>
              <c:idx val="1"/>
              <c:layout>
                <c:manualLayout>
                  <c:x val="8.2079396325459311E-2"/>
                  <c:y val="-0.2575051035287255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DF3-4A1E-A76E-E4A73212D3F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Stat_grap!$A$51:$A$52</c:f>
              <c:strCache>
                <c:ptCount val="2"/>
                <c:pt idx="0">
                  <c:v>Autre</c:v>
                </c:pt>
                <c:pt idx="1">
                  <c:v>Bourse ou contrat doctoral ? </c:v>
                </c:pt>
              </c:strCache>
            </c:strRef>
          </c:cat>
          <c:val>
            <c:numRef>
              <c:f>Stat_grap!$C$51:$C$52</c:f>
              <c:numCache>
                <c:formatCode>0%</c:formatCode>
                <c:ptCount val="2"/>
                <c:pt idx="0">
                  <c:v>0.2857142857142857</c:v>
                </c:pt>
                <c:pt idx="1">
                  <c:v>0.7142857142857143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EDF3-4A1E-A76E-E4A73212D3F7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EDF3-4A1E-A76E-E4A73212D3F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EDF3-4A1E-A76E-E4A73212D3F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EDF3-4A1E-A76E-E4A73212D3F7}"/>
              </c:ext>
            </c:extLst>
          </c:dPt>
          <c:cat>
            <c:strRef>
              <c:f>Stat_grap!$A$51:$A$52</c:f>
              <c:strCache>
                <c:ptCount val="2"/>
                <c:pt idx="0">
                  <c:v>Autre</c:v>
                </c:pt>
                <c:pt idx="1">
                  <c:v>Bourse ou contrat doctoral ? </c:v>
                </c:pt>
              </c:strCache>
            </c:strRef>
          </c:cat>
          <c:val>
            <c:numRef>
              <c:f>Stat_grap!$C$3:$C$5</c:f>
              <c:numCache>
                <c:formatCode>0%</c:formatCode>
                <c:ptCount val="3"/>
                <c:pt idx="0">
                  <c:v>0.25</c:v>
                </c:pt>
                <c:pt idx="1">
                  <c:v>0.5</c:v>
                </c:pt>
                <c:pt idx="2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EDF3-4A1E-A76E-E4A73212D3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Avez-vous</a:t>
            </a:r>
            <a:r>
              <a:rPr lang="en-US" baseline="0"/>
              <a:t> suivi des formations ?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2BB-4BDC-B1D4-A627517737E1}"/>
              </c:ext>
            </c:extLst>
          </c:dPt>
          <c:dPt>
            <c:idx val="1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2BB-4BDC-B1D4-A627517737E1}"/>
              </c:ext>
            </c:extLst>
          </c:dPt>
          <c:dPt>
            <c:idx val="2"/>
            <c:bubble3D val="0"/>
            <c:explosion val="4"/>
            <c:spPr>
              <a:solidFill>
                <a:srgbClr val="A8EAB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2BB-4BDC-B1D4-A627517737E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2BB-4BDC-B1D4-A627517737E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2BB-4BDC-B1D4-A627517737E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2BB-4BDC-B1D4-A627517737E1}"/>
              </c:ext>
            </c:extLst>
          </c:dPt>
          <c:dPt>
            <c:idx val="6"/>
            <c:bubble3D val="0"/>
            <c:spPr>
              <a:solidFill>
                <a:schemeClr val="bg1">
                  <a:lumMod val="9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2BB-4BDC-B1D4-A627517737E1}"/>
              </c:ext>
            </c:extLst>
          </c:dPt>
          <c:dPt>
            <c:idx val="7"/>
            <c:bubble3D val="0"/>
            <c:spPr>
              <a:solidFill>
                <a:srgbClr val="BE511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32BB-4BDC-B1D4-A627517737E1}"/>
              </c:ext>
            </c:extLst>
          </c:dPt>
          <c:dLbls>
            <c:dLbl>
              <c:idx val="0"/>
              <c:layout>
                <c:manualLayout>
                  <c:x val="-9.8053368328958876E-2"/>
                  <c:y val="0.138964348206474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2BB-4BDC-B1D4-A627517737E1}"/>
                </c:ext>
              </c:extLst>
            </c:dLbl>
            <c:dLbl>
              <c:idx val="1"/>
              <c:layout>
                <c:manualLayout>
                  <c:x val="8.2079396325459311E-2"/>
                  <c:y val="-0.2575051035287255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2BB-4BDC-B1D4-A627517737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Stat_grap!$A$66:$A$67</c:f>
              <c:strCache>
                <c:ptCount val="2"/>
                <c:pt idx="0">
                  <c:v>Non</c:v>
                </c:pt>
                <c:pt idx="1">
                  <c:v>Oui</c:v>
                </c:pt>
              </c:strCache>
            </c:strRef>
          </c:cat>
          <c:val>
            <c:numRef>
              <c:f>Stat_grap!$C$66:$C$67</c:f>
              <c:numCache>
                <c:formatCode>0%</c:formatCode>
                <c:ptCount val="2"/>
                <c:pt idx="0">
                  <c:v>0.17857142857142858</c:v>
                </c:pt>
                <c:pt idx="1">
                  <c:v>0.8214285714285714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2BB-4BDC-B1D4-A627517737E1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32BB-4BDC-B1D4-A627517737E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32BB-4BDC-B1D4-A627517737E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32BB-4BDC-B1D4-A627517737E1}"/>
              </c:ext>
            </c:extLst>
          </c:dPt>
          <c:cat>
            <c:strRef>
              <c:f>Stat_grap!$A$66:$A$67</c:f>
              <c:strCache>
                <c:ptCount val="2"/>
                <c:pt idx="0">
                  <c:v>Non</c:v>
                </c:pt>
                <c:pt idx="1">
                  <c:v>Oui</c:v>
                </c:pt>
              </c:strCache>
            </c:strRef>
          </c:cat>
          <c:val>
            <c:numRef>
              <c:f>Stat_grap!$C$3:$C$5</c:f>
              <c:numCache>
                <c:formatCode>0%</c:formatCode>
                <c:ptCount val="3"/>
                <c:pt idx="0">
                  <c:v>0.25</c:v>
                </c:pt>
                <c:pt idx="1">
                  <c:v>0.5</c:v>
                </c:pt>
                <c:pt idx="2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32BB-4BDC-B1D4-A627517737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Quelle est l'année de votre soutenance 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Stat_graph!$A$55:$A$66</c:f>
              <c:strCache>
                <c:ptCount val="12"/>
                <c:pt idx="0">
                  <c:v>2009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</c:strCache>
            </c:strRef>
          </c:cat>
          <c:val>
            <c:numRef>
              <c:f>Stat_graph!$B$55:$B$66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5</c:v>
                </c:pt>
                <c:pt idx="4">
                  <c:v>4</c:v>
                </c:pt>
                <c:pt idx="5">
                  <c:v>10</c:v>
                </c:pt>
                <c:pt idx="6">
                  <c:v>5</c:v>
                </c:pt>
                <c:pt idx="7">
                  <c:v>4</c:v>
                </c:pt>
                <c:pt idx="8">
                  <c:v>6</c:v>
                </c:pt>
                <c:pt idx="9">
                  <c:v>8</c:v>
                </c:pt>
                <c:pt idx="10">
                  <c:v>2</c:v>
                </c:pt>
                <c:pt idx="1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AD-498F-A686-2D5233D9130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90339375"/>
        <c:axId val="1890339855"/>
      </c:barChart>
      <c:catAx>
        <c:axId val="18903393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90339855"/>
        <c:crosses val="autoZero"/>
        <c:auto val="1"/>
        <c:lblAlgn val="ctr"/>
        <c:lblOffset val="100"/>
        <c:noMultiLvlLbl val="0"/>
      </c:catAx>
      <c:valAx>
        <c:axId val="18903398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903393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0.60625</cdr:x>
      <cdr:y>0.19965</cdr:y>
    </cdr:from>
    <cdr:to>
      <cdr:x>0.76459</cdr:x>
      <cdr:y>0.28993</cdr:y>
    </cdr:to>
    <cdr:sp macro="" textlink="">
      <cdr:nvSpPr>
        <cdr:cNvPr id="2" name="ZoneTexte 1">
          <a:extLst xmlns:a="http://schemas.openxmlformats.org/drawingml/2006/main">
            <a:ext uri="{FF2B5EF4-FFF2-40B4-BE49-F238E27FC236}">
              <a16:creationId xmlns:a16="http://schemas.microsoft.com/office/drawing/2014/main" id="{9FF776AC-599C-D411-8186-6E2E53EFC021}"/>
            </a:ext>
          </a:extLst>
        </cdr:cNvPr>
        <cdr:cNvSpPr txBox="1"/>
      </cdr:nvSpPr>
      <cdr:spPr>
        <a:xfrm xmlns:a="http://schemas.openxmlformats.org/drawingml/2006/main">
          <a:off x="2771760" y="547671"/>
          <a:ext cx="723930" cy="2476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FR" sz="1100" kern="1200"/>
            <a:t>Autre</a:t>
          </a:r>
        </a:p>
        <a:p xmlns:a="http://schemas.openxmlformats.org/drawingml/2006/main">
          <a:endParaRPr lang="fr-FR" sz="1100" kern="1200"/>
        </a:p>
        <a:p xmlns:a="http://schemas.openxmlformats.org/drawingml/2006/main">
          <a:endParaRPr lang="fr-FR" sz="1100" kern="1200"/>
        </a:p>
      </cdr:txBody>
    </cdr:sp>
  </cdr:relSizeAnchor>
  <cdr:relSizeAnchor xmlns:cdr="http://schemas.openxmlformats.org/drawingml/2006/chartDrawing">
    <cdr:from>
      <cdr:x>0.01458</cdr:x>
      <cdr:y>0.7448</cdr:y>
    </cdr:from>
    <cdr:to>
      <cdr:x>0.41575</cdr:x>
      <cdr:y>0.84308</cdr:y>
    </cdr:to>
    <cdr:sp macro="" textlink="">
      <cdr:nvSpPr>
        <cdr:cNvPr id="4" name="ZoneTexte 3">
          <a:extLst xmlns:a="http://schemas.openxmlformats.org/drawingml/2006/main">
            <a:ext uri="{FF2B5EF4-FFF2-40B4-BE49-F238E27FC236}">
              <a16:creationId xmlns:a16="http://schemas.microsoft.com/office/drawing/2014/main" id="{6E07DF87-EDAB-B27C-823D-E6083821C0D3}"/>
            </a:ext>
          </a:extLst>
        </cdr:cNvPr>
        <cdr:cNvSpPr txBox="1"/>
      </cdr:nvSpPr>
      <cdr:spPr>
        <a:xfrm xmlns:a="http://schemas.openxmlformats.org/drawingml/2006/main">
          <a:off x="79379" y="2155293"/>
          <a:ext cx="2184135" cy="2843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FR" sz="1100" kern="1200" dirty="0"/>
            <a:t>Bourse ou contrat </a:t>
          </a:r>
          <a:r>
            <a:rPr lang="fr-FR" sz="1100" kern="1200" dirty="0" err="1"/>
            <a:t>doct</a:t>
          </a:r>
          <a:r>
            <a:rPr lang="fr-FR" sz="1100" kern="1200" dirty="0"/>
            <a:t> : 20</a:t>
          </a:r>
        </a:p>
      </cdr:txBody>
    </cdr:sp>
  </cdr:relSizeAnchor>
  <cdr:relSizeAnchor xmlns:cdr="http://schemas.openxmlformats.org/drawingml/2006/chartDrawing">
    <cdr:from>
      <cdr:x>0.725</cdr:x>
      <cdr:y>0.74306</cdr:y>
    </cdr:from>
    <cdr:to>
      <cdr:x>0.91667</cdr:x>
      <cdr:y>0.83681</cdr:y>
    </cdr:to>
    <cdr:sp macro="" textlink="">
      <cdr:nvSpPr>
        <cdr:cNvPr id="11" name="ZoneTexte 10">
          <a:extLst xmlns:a="http://schemas.openxmlformats.org/drawingml/2006/main">
            <a:ext uri="{FF2B5EF4-FFF2-40B4-BE49-F238E27FC236}">
              <a16:creationId xmlns:a16="http://schemas.microsoft.com/office/drawing/2014/main" id="{2627E91A-EA38-A06C-5F65-41F17B5B6FD1}"/>
            </a:ext>
          </a:extLst>
        </cdr:cNvPr>
        <cdr:cNvSpPr txBox="1"/>
      </cdr:nvSpPr>
      <cdr:spPr>
        <a:xfrm xmlns:a="http://schemas.openxmlformats.org/drawingml/2006/main">
          <a:off x="3314700" y="2038350"/>
          <a:ext cx="876300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r-FR" sz="1100" kern="1200"/>
        </a:p>
      </cdr:txBody>
    </cdr:sp>
  </cdr:relSizeAnchor>
  <cdr:relSizeAnchor xmlns:cdr="http://schemas.openxmlformats.org/drawingml/2006/chartDrawing">
    <cdr:from>
      <cdr:x>0.64375</cdr:x>
      <cdr:y>0.3125</cdr:y>
    </cdr:from>
    <cdr:to>
      <cdr:x>0.72292</cdr:x>
      <cdr:y>0.3125</cdr:y>
    </cdr:to>
    <cdr:cxnSp macro="">
      <cdr:nvCxnSpPr>
        <cdr:cNvPr id="6" name="Connecteur droit avec flèche 5">
          <a:extLst xmlns:a="http://schemas.openxmlformats.org/drawingml/2006/main">
            <a:ext uri="{FF2B5EF4-FFF2-40B4-BE49-F238E27FC236}">
              <a16:creationId xmlns:a16="http://schemas.microsoft.com/office/drawing/2014/main" id="{C0D13927-3429-C95F-6257-350FC32C0F14}"/>
            </a:ext>
          </a:extLst>
        </cdr:cNvPr>
        <cdr:cNvCxnSpPr/>
      </cdr:nvCxnSpPr>
      <cdr:spPr>
        <a:xfrm xmlns:a="http://schemas.openxmlformats.org/drawingml/2006/main">
          <a:off x="2943225" y="857250"/>
          <a:ext cx="361950" cy="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>
              <a:lumMod val="95000"/>
              <a:lumOff val="5000"/>
            </a:schemeClr>
          </a:solidFill>
          <a:tailEnd type="triangl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0.60625</cdr:x>
      <cdr:y>0.19965</cdr:y>
    </cdr:from>
    <cdr:to>
      <cdr:x>0.76459</cdr:x>
      <cdr:y>0.28993</cdr:y>
    </cdr:to>
    <cdr:sp macro="" textlink="">
      <cdr:nvSpPr>
        <cdr:cNvPr id="2" name="ZoneTexte 1">
          <a:extLst xmlns:a="http://schemas.openxmlformats.org/drawingml/2006/main">
            <a:ext uri="{FF2B5EF4-FFF2-40B4-BE49-F238E27FC236}">
              <a16:creationId xmlns:a16="http://schemas.microsoft.com/office/drawing/2014/main" id="{9FF776AC-599C-D411-8186-6E2E53EFC021}"/>
            </a:ext>
          </a:extLst>
        </cdr:cNvPr>
        <cdr:cNvSpPr txBox="1"/>
      </cdr:nvSpPr>
      <cdr:spPr>
        <a:xfrm xmlns:a="http://schemas.openxmlformats.org/drawingml/2006/main">
          <a:off x="2771760" y="547671"/>
          <a:ext cx="723930" cy="2476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FR" sz="1100" kern="1200"/>
            <a:t>Non</a:t>
          </a:r>
        </a:p>
        <a:p xmlns:a="http://schemas.openxmlformats.org/drawingml/2006/main">
          <a:endParaRPr lang="fr-FR" sz="1100" kern="1200"/>
        </a:p>
        <a:p xmlns:a="http://schemas.openxmlformats.org/drawingml/2006/main">
          <a:endParaRPr lang="fr-FR" sz="1100" kern="1200"/>
        </a:p>
      </cdr:txBody>
    </cdr:sp>
  </cdr:relSizeAnchor>
  <cdr:relSizeAnchor xmlns:cdr="http://schemas.openxmlformats.org/drawingml/2006/chartDrawing">
    <cdr:from>
      <cdr:x>0.24167</cdr:x>
      <cdr:y>0.7448</cdr:y>
    </cdr:from>
    <cdr:to>
      <cdr:x>0.34375</cdr:x>
      <cdr:y>0.86285</cdr:y>
    </cdr:to>
    <cdr:sp macro="" textlink="">
      <cdr:nvSpPr>
        <cdr:cNvPr id="4" name="ZoneTexte 3">
          <a:extLst xmlns:a="http://schemas.openxmlformats.org/drawingml/2006/main">
            <a:ext uri="{FF2B5EF4-FFF2-40B4-BE49-F238E27FC236}">
              <a16:creationId xmlns:a16="http://schemas.microsoft.com/office/drawing/2014/main" id="{6E07DF87-EDAB-B27C-823D-E6083821C0D3}"/>
            </a:ext>
          </a:extLst>
        </cdr:cNvPr>
        <cdr:cNvSpPr txBox="1"/>
      </cdr:nvSpPr>
      <cdr:spPr>
        <a:xfrm xmlns:a="http://schemas.openxmlformats.org/drawingml/2006/main">
          <a:off x="1104900" y="2043135"/>
          <a:ext cx="466725" cy="3238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FR" sz="1100" kern="1200"/>
            <a:t>Oui</a:t>
          </a:r>
        </a:p>
      </cdr:txBody>
    </cdr:sp>
  </cdr:relSizeAnchor>
  <cdr:relSizeAnchor xmlns:cdr="http://schemas.openxmlformats.org/drawingml/2006/chartDrawing">
    <cdr:from>
      <cdr:x>0.725</cdr:x>
      <cdr:y>0.74306</cdr:y>
    </cdr:from>
    <cdr:to>
      <cdr:x>0.91667</cdr:x>
      <cdr:y>0.83681</cdr:y>
    </cdr:to>
    <cdr:sp macro="" textlink="">
      <cdr:nvSpPr>
        <cdr:cNvPr id="11" name="ZoneTexte 10">
          <a:extLst xmlns:a="http://schemas.openxmlformats.org/drawingml/2006/main">
            <a:ext uri="{FF2B5EF4-FFF2-40B4-BE49-F238E27FC236}">
              <a16:creationId xmlns:a16="http://schemas.microsoft.com/office/drawing/2014/main" id="{2627E91A-EA38-A06C-5F65-41F17B5B6FD1}"/>
            </a:ext>
          </a:extLst>
        </cdr:cNvPr>
        <cdr:cNvSpPr txBox="1"/>
      </cdr:nvSpPr>
      <cdr:spPr>
        <a:xfrm xmlns:a="http://schemas.openxmlformats.org/drawingml/2006/main">
          <a:off x="3314700" y="2038350"/>
          <a:ext cx="876300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r-FR" sz="1100" kern="120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50734A-E2D6-3C9F-99FD-F4EC19758C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A24EEEC-875F-25A4-97E0-7B0CB59F41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4D163A-CE6C-125D-CE2E-0A2669C89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260C-DFB5-42CA-B43E-434CB4C5CD91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30F861-D1B0-F6F1-F09B-D0AABE979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C2F508-3474-6D25-939D-D7F07C446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5DA6A-4EA3-42D4-AE92-79D83B7202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624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27084C-7A1C-8F3B-F5A4-4F18BC8D8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D8901D1-75D9-D077-69AF-B413CF84EA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D75607-1776-3827-B0F2-2785064BC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260C-DFB5-42CA-B43E-434CB4C5CD91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59816B-FB4B-9B94-2813-07BD295D0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A81A4B-F16C-8927-B48A-38B44C855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5DA6A-4EA3-42D4-AE92-79D83B7202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0624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A09CE40-6C82-3F19-9BE3-C8846EE2C6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CDBE135-C8D8-A6A1-AF19-F87703B68C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A887EE-8ED6-78C3-BFFB-C6C8A2BB9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260C-DFB5-42CA-B43E-434CB4C5CD91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6EF1F29-38F8-EE01-6E2B-6657E4286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8C16C20-94EC-2A73-D95F-2B8FA3A6A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5DA6A-4EA3-42D4-AE92-79D83B7202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29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830561-7653-42AE-F8BF-2901DD355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F26C07-2671-00A7-F3E4-6E91A3807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E9791A-6C05-EB69-CEE6-BB108AA63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260C-DFB5-42CA-B43E-434CB4C5CD91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3535BD-8A0D-10DC-AF7D-DA904B7EC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54E32C-879A-E2B8-B2CE-07E6BB139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5DA6A-4EA3-42D4-AE92-79D83B7202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0662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E9880B-BE6F-0594-3BC2-5791FAC5F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376CF1A-EFC6-3D65-14BB-F587A7ADC7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CA809E-B40A-9FA8-B11C-99D6074C5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260C-DFB5-42CA-B43E-434CB4C5CD91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E7521C-9B68-DD3B-AE55-85AFB0ED5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60AECF-5A2D-2350-0157-5088DA561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5DA6A-4EA3-42D4-AE92-79D83B7202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5227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8027CF-9453-0B2D-D7B8-A7B3A4C34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CCA1D3-3058-5FAF-7241-EE6FF90461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0B6094C-F0C0-855D-6FF0-EBA45FA161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EBF65F7-013D-663B-3141-CBD4B86CE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260C-DFB5-42CA-B43E-434CB4C5CD91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F3F8D40-BDB7-117C-CDDA-7FA9773D8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C9AC257-3554-EB8E-65E3-C14A1A6F3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5DA6A-4EA3-42D4-AE92-79D83B7202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311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37164A-9C83-9547-361C-654435757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0F0FEB-7EB5-F89F-9A86-96528621F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2D9CBF4-2D96-94A6-60C7-852F711637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2D11E65-F769-D7B5-B9AA-52D0C73E0D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2DE10AF-0F77-4C30-A6B1-9C7B485BE8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AC1A438-74A2-EA55-4C71-0E74AE2AC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260C-DFB5-42CA-B43E-434CB4C5CD91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1C79AC9-3A68-3401-F372-D0E144108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54D6A5D-7E72-E6FD-81E1-BF3CA1BFC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5DA6A-4EA3-42D4-AE92-79D83B7202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043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F8B03A-9013-AE08-46AF-A1E04B318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F929EA6-0224-8A86-2779-57EA37131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260C-DFB5-42CA-B43E-434CB4C5CD91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1BB68C4-A9A5-83B0-54CF-EE6895689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E7442B0-58DF-0FB7-CCC8-2DDA9C7A4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5DA6A-4EA3-42D4-AE92-79D83B7202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4886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DBF21B1-0C87-24E2-9E1E-FB1245132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260C-DFB5-42CA-B43E-434CB4C5CD91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A475DE7-72F9-FAD8-2B23-FCE8D45DB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A59FE3D-D506-44BF-3103-E364B50BC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5DA6A-4EA3-42D4-AE92-79D83B7202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7644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66E370-DFA4-9949-71D4-B16C105BF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7A946A-3D6D-E3A4-DE41-78AA5929F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9B97261-CDA0-C8F3-64B8-A83F9A3143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50F526A-7B26-B631-DCDE-FCF3C076E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260C-DFB5-42CA-B43E-434CB4C5CD91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69BFF54-7028-79D2-0105-59CF0B0F0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5BABE7-BC2D-5252-8276-23A684D05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5DA6A-4EA3-42D4-AE92-79D83B7202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985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ADC4C6-ABCE-FFD2-C293-6B3B3FD0A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E58EF6E-5117-969C-3873-4F6A775953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A18436B-65F4-4710-C83C-32F77B60C0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B5E31B5-2C7D-E010-5AC5-4FEE3D24F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260C-DFB5-42CA-B43E-434CB4C5CD91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176E0AB-DD4B-A6F8-2437-D4BB3FBAD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AC9E347-D509-660B-C3E8-CFA1A8B08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5DA6A-4EA3-42D4-AE92-79D83B7202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145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D88FF37-F085-5763-4E17-0553E7696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00FF9D7-87BE-B7F2-AF3E-7CE37A3D7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9FCD5A-EB57-3CAC-5FF3-12924BCE2E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49260C-DFB5-42CA-B43E-434CB4C5CD91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015B40-538B-DF59-2B80-A1963E62D2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7051CE-5128-B13B-BF9A-0AD35BB2F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E5DA6A-4EA3-42D4-AE92-79D83B7202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7125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954380F-3DC5-8BA5-C52C-525CF6CA86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fr-FR" sz="4800">
                <a:solidFill>
                  <a:srgbClr val="FFFFFF"/>
                </a:solidFill>
              </a:rPr>
              <a:t>Conseil ED STT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40B5059-4D97-A6E3-98A5-D39969CD59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endParaRPr lang="fr-FR" dirty="0"/>
          </a:p>
          <a:p>
            <a:pPr algn="l"/>
            <a:r>
              <a:rPr lang="fr-FR" dirty="0"/>
              <a:t>Mardi 23 septembre 2025</a:t>
            </a:r>
          </a:p>
        </p:txBody>
      </p:sp>
    </p:spTree>
    <p:extLst>
      <p:ext uri="{BB962C8B-B14F-4D97-AF65-F5344CB8AC3E}">
        <p14:creationId xmlns:p14="http://schemas.microsoft.com/office/powerpoint/2010/main" val="14534372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4292DC-FC60-1E14-853E-46565C62A3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199476C-8F10-2F83-3A6F-79A68802AF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3961AF4-9934-C52A-60B3-826340265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0A739E-0C30-42C8-9072-E654E2477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5CA0024-4546-11F7-1A8D-E04E0D75E8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F30A4E2-4AA4-0B14-BDC4-81EE7908EC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928724C-B3F8-90D0-187C-CD4423B12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057C2D6-D3BE-7A8F-B67B-B31ABCDAE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3EF8558-86D5-968B-A536-0F35FA3B9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645" y="586855"/>
            <a:ext cx="3471443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 dirty="0">
                <a:solidFill>
                  <a:srgbClr val="FFFFFF"/>
                </a:solidFill>
              </a:rPr>
              <a:t>Modification du règlement intérieur de l’ED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1EBC00-B864-CE11-DBF1-E1E3755E7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fr-FR" sz="2000" dirty="0"/>
              <a:t>Version actuelle:</a:t>
            </a:r>
          </a:p>
          <a:p>
            <a:pPr marL="0" indent="0" algn="just">
              <a:buNone/>
            </a:pPr>
            <a:r>
              <a:rPr lang="fr-FR" sz="2000" dirty="0"/>
              <a:t>« Un membre supplémentaire, éventuellement issu de la même unité de recherche, pourra être ajouté sur proposition du.de la </a:t>
            </a:r>
            <a:r>
              <a:rPr lang="fr-FR" sz="2000" dirty="0" err="1"/>
              <a:t>doctorant.e</a:t>
            </a:r>
            <a:r>
              <a:rPr lang="fr-FR" sz="2000" dirty="0"/>
              <a:t> avant la réunion du premier CSI. »</a:t>
            </a:r>
          </a:p>
          <a:p>
            <a:pPr marL="0" indent="0" algn="just">
              <a:buNone/>
            </a:pPr>
            <a:endParaRPr lang="fr-FR" sz="2000" dirty="0"/>
          </a:p>
          <a:p>
            <a:pPr marL="0" indent="0" algn="just">
              <a:buNone/>
            </a:pPr>
            <a:r>
              <a:rPr lang="fr-FR" sz="2000" dirty="0"/>
              <a:t>Nouvelle version:</a:t>
            </a:r>
          </a:p>
          <a:p>
            <a:pPr marL="0" indent="0" algn="just">
              <a:buNone/>
            </a:pPr>
            <a:r>
              <a:rPr lang="fr-FR" sz="2000" dirty="0"/>
              <a:t>« Un troisième membre pourra être ajouté sur proposition du doctorant avant la réunion du 1</a:t>
            </a:r>
            <a:r>
              <a:rPr lang="fr-FR" sz="2000" baseline="30000" dirty="0"/>
              <a:t>er</a:t>
            </a:r>
            <a:r>
              <a:rPr lang="fr-FR" sz="2000" dirty="0"/>
              <a:t> CSI. Ce troisième membre pourra appartenir à la même unité de recherche que le doctorant et devra être présent tout au long du doctorat. »</a:t>
            </a:r>
          </a:p>
          <a:p>
            <a:pPr marL="0" indent="0" algn="ctr">
              <a:buNone/>
            </a:pPr>
            <a:r>
              <a:rPr lang="fr-FR" sz="2000" dirty="0">
                <a:solidFill>
                  <a:srgbClr val="FF0000"/>
                </a:solidFill>
              </a:rPr>
              <a:t>Voté à l’unanimité</a:t>
            </a:r>
          </a:p>
          <a:p>
            <a:pPr marL="0" indent="0" algn="just">
              <a:buNone/>
            </a:pPr>
            <a:r>
              <a:rPr lang="fr-FR" sz="2000" dirty="0"/>
              <a:t>Les modifications du rapport d’avancement et du compte rendu seront vues lors du prochain conseil après concertation avec les </a:t>
            </a:r>
            <a:r>
              <a:rPr lang="fr-FR" sz="2000" dirty="0" err="1"/>
              <a:t>élu.e.s</a:t>
            </a:r>
            <a:r>
              <a:rPr lang="fr-FR" sz="2000" dirty="0"/>
              <a:t> </a:t>
            </a:r>
            <a:r>
              <a:rPr lang="fr-FR" sz="2000" dirty="0" err="1"/>
              <a:t>doctorant.e.s</a:t>
            </a:r>
            <a:r>
              <a:rPr lang="fr-FR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65513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300CFFC-9958-CD04-50D6-F68F0367A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 dirty="0">
                <a:solidFill>
                  <a:srgbClr val="FFFFFF"/>
                </a:solidFill>
              </a:rPr>
              <a:t>Formations proposées par l’ED 2025-2026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C72A4D-1461-CF3C-6F3E-47707E2E4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60" y="324466"/>
            <a:ext cx="6487006" cy="5871062"/>
          </a:xfrm>
        </p:spPr>
        <p:txBody>
          <a:bodyPr anchor="ctr">
            <a:normAutofit fontScale="92500" lnSpcReduction="10000"/>
          </a:bodyPr>
          <a:lstStyle/>
          <a:p>
            <a:pPr marL="0" indent="0" algn="just">
              <a:buNone/>
            </a:pPr>
            <a:r>
              <a:rPr lang="fr-FR" sz="2000" dirty="0"/>
              <a:t>• Séminaire doctoral de l’ENSA (Laurent </a:t>
            </a:r>
            <a:r>
              <a:rPr lang="fr-FR" sz="2000" dirty="0" err="1"/>
              <a:t>Devisme</a:t>
            </a:r>
            <a:r>
              <a:rPr lang="fr-FR" sz="2000" dirty="0"/>
              <a:t>, ENSA-NU)</a:t>
            </a:r>
          </a:p>
          <a:p>
            <a:pPr marL="0" indent="0" algn="just">
              <a:buNone/>
            </a:pPr>
            <a:r>
              <a:rPr lang="fr-FR" sz="2000" dirty="0"/>
              <a:t>• Elaborer un plan de gestion des données de recherche, une session à Nantes et une à Angers  (A. Vion, NU)</a:t>
            </a:r>
          </a:p>
          <a:p>
            <a:pPr marL="0" indent="0" algn="just">
              <a:buNone/>
            </a:pPr>
            <a:r>
              <a:rPr lang="fr-FR" sz="2000" dirty="0"/>
              <a:t>• Analyse de discours </a:t>
            </a:r>
            <a:r>
              <a:rPr lang="fr-FR" sz="2000" dirty="0" err="1"/>
              <a:t>lexicométrique</a:t>
            </a:r>
            <a:r>
              <a:rPr lang="fr-FR" sz="2000" dirty="0"/>
              <a:t> (</a:t>
            </a:r>
            <a:r>
              <a:rPr lang="fr-FR" sz="2000" dirty="0" err="1"/>
              <a:t>Gudrun</a:t>
            </a:r>
            <a:r>
              <a:rPr lang="fr-FR" sz="2000" dirty="0"/>
              <a:t> </a:t>
            </a:r>
            <a:r>
              <a:rPr lang="fr-FR" sz="2000" dirty="0" err="1"/>
              <a:t>Ledegen</a:t>
            </a:r>
            <a:r>
              <a:rPr lang="fr-FR" sz="2000" dirty="0"/>
              <a:t>, R2)</a:t>
            </a:r>
          </a:p>
          <a:p>
            <a:pPr marL="0" indent="0" algn="just">
              <a:buNone/>
            </a:pPr>
            <a:r>
              <a:rPr lang="fr-FR" sz="2000" dirty="0"/>
              <a:t>• Productions </a:t>
            </a:r>
            <a:r>
              <a:rPr lang="fr-FR" sz="2000" dirty="0" err="1"/>
              <a:t>carto-graphiques</a:t>
            </a:r>
            <a:r>
              <a:rPr lang="fr-FR" sz="2000" dirty="0"/>
              <a:t> pour la valorisation scientifique avec Adobe Illustrator (L. </a:t>
            </a:r>
            <a:r>
              <a:rPr lang="fr-FR" sz="2000" dirty="0" err="1"/>
              <a:t>Pourinet</a:t>
            </a:r>
            <a:r>
              <a:rPr lang="fr-FR" sz="2000" dirty="0"/>
              <a:t>, NU)</a:t>
            </a:r>
          </a:p>
          <a:p>
            <a:pPr marL="0" indent="0" algn="just">
              <a:buNone/>
            </a:pPr>
            <a:r>
              <a:rPr lang="fr-FR" sz="2000" dirty="0"/>
              <a:t>• Mise en page avec Adobe </a:t>
            </a:r>
            <a:r>
              <a:rPr lang="fr-FR" sz="2000" dirty="0" err="1"/>
              <a:t>Indesign</a:t>
            </a:r>
            <a:r>
              <a:rPr lang="fr-FR" sz="2000" dirty="0"/>
              <a:t>. Produire des documents de valo-vulgarisation scientifique dans les normes de l’édition (L. </a:t>
            </a:r>
            <a:r>
              <a:rPr lang="fr-FR" sz="2000" dirty="0" err="1"/>
              <a:t>Pourinet</a:t>
            </a:r>
            <a:r>
              <a:rPr lang="fr-FR" sz="2000" dirty="0"/>
              <a:t>, NU)</a:t>
            </a:r>
          </a:p>
          <a:p>
            <a:pPr marL="0" indent="0" algn="just">
              <a:buNone/>
            </a:pPr>
            <a:r>
              <a:rPr lang="fr-FR" sz="2000" dirty="0">
                <a:solidFill>
                  <a:srgbClr val="FF0000"/>
                </a:solidFill>
              </a:rPr>
              <a:t>Plusieurs autres formations sont discutées:</a:t>
            </a:r>
          </a:p>
          <a:p>
            <a:pPr algn="just">
              <a:buFontTx/>
              <a:buChar char="-"/>
            </a:pPr>
            <a:r>
              <a:rPr lang="fr-FR" sz="2000" dirty="0"/>
              <a:t>Une en cartographie à LMU</a:t>
            </a:r>
          </a:p>
          <a:p>
            <a:pPr algn="just">
              <a:buFontTx/>
              <a:buChar char="-"/>
            </a:pPr>
            <a:r>
              <a:rPr lang="fr-FR" sz="2000" dirty="0"/>
              <a:t>Une sur l’éthique destinée aux SHS (qui serait pilotée par l’ED ESC de Bretagne)</a:t>
            </a:r>
          </a:p>
          <a:p>
            <a:pPr algn="just">
              <a:buFontTx/>
              <a:buChar char="-"/>
            </a:pPr>
            <a:r>
              <a:rPr lang="fr-FR" sz="2000" dirty="0"/>
              <a:t>Une sur les chantiers de fouilles (aspects juridiques sur les données, sécurité, conditions de travail…), formation à laquelle l’ED ESC sera associée.</a:t>
            </a:r>
          </a:p>
          <a:p>
            <a:pPr algn="just">
              <a:buFontTx/>
              <a:buChar char="-"/>
            </a:pPr>
            <a:r>
              <a:rPr lang="fr-FR" sz="2000" dirty="0"/>
              <a:t>Deux sur l’IA (aspects pratiques en SHS, aspects institutionnels)</a:t>
            </a:r>
          </a:p>
        </p:txBody>
      </p:sp>
    </p:spTree>
    <p:extLst>
      <p:ext uri="{BB962C8B-B14F-4D97-AF65-F5344CB8AC3E}">
        <p14:creationId xmlns:p14="http://schemas.microsoft.com/office/powerpoint/2010/main" val="3499767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EBF470F-F34B-3CD9-09D2-351CF7BCE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 dirty="0">
                <a:solidFill>
                  <a:srgbClr val="FFFFFF"/>
                </a:solidFill>
              </a:rPr>
              <a:t>Résultat des enquêtes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3563B8-CAAF-F83C-3CD7-6B0612B70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endParaRPr lang="fr-FR" sz="2000" dirty="0"/>
          </a:p>
          <a:p>
            <a:r>
              <a:rPr lang="fr-FR" sz="2000" dirty="0"/>
              <a:t>Enquête sur la formation doctorale</a:t>
            </a:r>
          </a:p>
          <a:p>
            <a:endParaRPr lang="fr-FR" sz="2000" dirty="0"/>
          </a:p>
          <a:p>
            <a:r>
              <a:rPr lang="fr-FR" sz="2000" dirty="0"/>
              <a:t>Enquête sur les docteurs</a:t>
            </a:r>
          </a:p>
        </p:txBody>
      </p:sp>
    </p:spTree>
    <p:extLst>
      <p:ext uri="{BB962C8B-B14F-4D97-AF65-F5344CB8AC3E}">
        <p14:creationId xmlns:p14="http://schemas.microsoft.com/office/powerpoint/2010/main" val="3417164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32EA196-90D8-38A4-8DC4-BE90BC9B0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 dirty="0">
                <a:solidFill>
                  <a:srgbClr val="FFFFFF"/>
                </a:solidFill>
              </a:rPr>
              <a:t>Enquête sur la formation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B07522-D946-C2FF-9545-12124C838C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7826" y="10138"/>
            <a:ext cx="8151125" cy="6185389"/>
          </a:xfrm>
        </p:spPr>
        <p:txBody>
          <a:bodyPr anchor="ctr">
            <a:normAutofit/>
          </a:bodyPr>
          <a:lstStyle/>
          <a:p>
            <a:r>
              <a:rPr lang="fr-FR" sz="2000" dirty="0"/>
              <a:t>28 réponses au 02/09/25 : </a:t>
            </a:r>
          </a:p>
          <a:p>
            <a:pPr marL="0" indent="0">
              <a:buNone/>
            </a:pPr>
            <a:r>
              <a:rPr lang="fr-FR" sz="2000" dirty="0"/>
              <a:t> -&gt; 14 nantais (50%) / 7 angevins (25%) / 7 manceaux (25%)</a:t>
            </a:r>
          </a:p>
          <a:p>
            <a:pPr marL="0" indent="0">
              <a:buNone/>
            </a:pPr>
            <a:r>
              <a:rPr lang="fr-FR" sz="2000" dirty="0"/>
              <a:t>-&gt; UR : 8 Eso (29%) / 6 TEMOS (21%)</a:t>
            </a:r>
          </a:p>
          <a:p>
            <a:pPr marL="0" indent="0">
              <a:buNone/>
            </a:pPr>
            <a:r>
              <a:rPr lang="fr-FR" sz="2000" dirty="0"/>
              <a:t>-&gt; Années d’inscription : majoritairement en début de thèse</a:t>
            </a:r>
          </a:p>
          <a:p>
            <a:pPr marL="0" indent="0">
              <a:buNone/>
            </a:pPr>
            <a:r>
              <a:rPr lang="fr-FR" sz="2000" dirty="0"/>
              <a:t> </a:t>
            </a:r>
          </a:p>
          <a:p>
            <a:endParaRPr lang="fr-FR" sz="2000" dirty="0"/>
          </a:p>
          <a:p>
            <a:endParaRPr lang="fr-FR" sz="2000" dirty="0"/>
          </a:p>
          <a:p>
            <a:endParaRPr lang="fr-FR" sz="2000" dirty="0"/>
          </a:p>
          <a:p>
            <a:r>
              <a:rPr lang="fr-FR" sz="2000" dirty="0"/>
              <a:t>Financements : </a:t>
            </a:r>
          </a:p>
          <a:p>
            <a:endParaRPr lang="fr-FR" sz="2000" dirty="0"/>
          </a:p>
          <a:p>
            <a:endParaRPr lang="fr-FR" sz="2000" dirty="0"/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9DD18913-8D61-780E-1195-DDDA06A7AD5C}"/>
              </a:ext>
            </a:extLst>
          </p:cNvPr>
          <p:cNvGraphicFramePr>
            <a:graphicFrameLocks noGrp="1"/>
          </p:cNvGraphicFramePr>
          <p:nvPr/>
        </p:nvGraphicFramePr>
        <p:xfrm>
          <a:off x="4174679" y="2481503"/>
          <a:ext cx="3500481" cy="12743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94435">
                  <a:extLst>
                    <a:ext uri="{9D8B030D-6E8A-4147-A177-3AD203B41FA5}">
                      <a16:colId xmlns:a16="http://schemas.microsoft.com/office/drawing/2014/main" val="3326904855"/>
                    </a:ext>
                  </a:extLst>
                </a:gridCol>
                <a:gridCol w="1197267">
                  <a:extLst>
                    <a:ext uri="{9D8B030D-6E8A-4147-A177-3AD203B41FA5}">
                      <a16:colId xmlns:a16="http://schemas.microsoft.com/office/drawing/2014/main" val="3994122494"/>
                    </a:ext>
                  </a:extLst>
                </a:gridCol>
                <a:gridCol w="608779">
                  <a:extLst>
                    <a:ext uri="{9D8B030D-6E8A-4147-A177-3AD203B41FA5}">
                      <a16:colId xmlns:a16="http://schemas.microsoft.com/office/drawing/2014/main" val="2056168021"/>
                    </a:ext>
                  </a:extLst>
                </a:gridCol>
              </a:tblGrid>
              <a:tr h="31858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32%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13569091"/>
                  </a:ext>
                </a:extLst>
              </a:tr>
              <a:tr h="31858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21%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92601510"/>
                  </a:ext>
                </a:extLst>
              </a:tr>
              <a:tr h="31858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25%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0542387"/>
                  </a:ext>
                </a:extLst>
              </a:tr>
              <a:tr h="31858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Autre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21%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5493059"/>
                  </a:ext>
                </a:extLst>
              </a:tr>
            </a:tbl>
          </a:graphicData>
        </a:graphic>
      </p:graphicFrame>
      <p:graphicFrame>
        <p:nvGraphicFramePr>
          <p:cNvPr id="11" name="Graphique 10">
            <a:extLst>
              <a:ext uri="{FF2B5EF4-FFF2-40B4-BE49-F238E27FC236}">
                <a16:creationId xmlns:a16="http://schemas.microsoft.com/office/drawing/2014/main" id="{6D9F71E8-71A6-4301-A95A-B3FC432B335A}"/>
              </a:ext>
            </a:extLst>
          </p:cNvPr>
          <p:cNvGraphicFramePr>
            <a:graphicFrameLocks/>
          </p:cNvGraphicFramePr>
          <p:nvPr/>
        </p:nvGraphicFramePr>
        <p:xfrm>
          <a:off x="6280879" y="3974352"/>
          <a:ext cx="5444399" cy="2893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ZoneTexte 8">
            <a:extLst>
              <a:ext uri="{FF2B5EF4-FFF2-40B4-BE49-F238E27FC236}">
                <a16:creationId xmlns:a16="http://schemas.microsoft.com/office/drawing/2014/main" id="{2463865A-DBDB-F670-93C2-13DA13465D00}"/>
              </a:ext>
            </a:extLst>
          </p:cNvPr>
          <p:cNvSpPr txBox="1"/>
          <p:nvPr/>
        </p:nvSpPr>
        <p:spPr>
          <a:xfrm>
            <a:off x="10431589" y="4343221"/>
            <a:ext cx="1171575" cy="1238250"/>
          </a:xfrm>
          <a:prstGeom prst="rect">
            <a:avLst/>
          </a:prstGeom>
          <a:noFill/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8 doctorants 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CIFRE : 13% (1)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Emploi : 75% (6)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Retraite : 13% (1)</a:t>
            </a:r>
          </a:p>
        </p:txBody>
      </p:sp>
    </p:spTree>
    <p:extLst>
      <p:ext uri="{BB962C8B-B14F-4D97-AF65-F5344CB8AC3E}">
        <p14:creationId xmlns:p14="http://schemas.microsoft.com/office/powerpoint/2010/main" val="2169393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37B533-9FA9-4CE6-DB33-18F71002F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DBDBB6E-F791-A52A-B6EC-D538D4D1EB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AB4B456-8C0B-4014-70E0-06FDB82741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3F2CAC5-21D0-D804-9068-5319F64EE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2A201AD-08EF-AE1A-F3D7-19B9A3F35B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7FA6D24-C0C5-DEE1-C917-A076C6BE9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2EE3EA-657F-6A73-8E2B-7A6A6C7C58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7ED6158-8882-9F3B-54F4-CDAA6FBF27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E144522-1D1C-1137-68E1-5D2179772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 dirty="0">
                <a:solidFill>
                  <a:srgbClr val="FFFFFF"/>
                </a:solidFill>
              </a:rPr>
              <a:t>Enquête sur la formation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AF7B8A-C2A0-B11E-E6BA-547D112EF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8598" y="185158"/>
            <a:ext cx="8151125" cy="6662704"/>
          </a:xfrm>
        </p:spPr>
        <p:txBody>
          <a:bodyPr anchor="ctr">
            <a:normAutofit fontScale="92500" lnSpcReduction="20000"/>
          </a:bodyPr>
          <a:lstStyle/>
          <a:p>
            <a:endParaRPr lang="fr-FR" sz="2000" dirty="0"/>
          </a:p>
          <a:p>
            <a:r>
              <a:rPr lang="fr-FR" sz="2000" dirty="0"/>
              <a:t>En 2024-2025 :</a:t>
            </a:r>
          </a:p>
          <a:p>
            <a:endParaRPr lang="fr-FR" sz="2000" dirty="0"/>
          </a:p>
          <a:p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endParaRPr lang="fr-FR" sz="2000" dirty="0"/>
          </a:p>
          <a:p>
            <a:r>
              <a:rPr lang="fr-FR" sz="2000" dirty="0"/>
              <a:t>Formations les plus suivies :</a:t>
            </a:r>
          </a:p>
          <a:p>
            <a:pPr marL="0" indent="0">
              <a:buNone/>
            </a:pPr>
            <a:r>
              <a:rPr lang="fr-FR" sz="2000" i="1" dirty="0"/>
              <a:t>-&gt; Ethique de la recherche, Science ouverte, formation </a:t>
            </a:r>
            <a:r>
              <a:rPr lang="fr-FR" sz="2000" i="1" dirty="0" err="1"/>
              <a:t>illustrator</a:t>
            </a:r>
            <a:r>
              <a:rPr lang="fr-FR" sz="2000" i="1" dirty="0"/>
              <a:t> : 39%</a:t>
            </a:r>
          </a:p>
          <a:p>
            <a:pPr marL="0" indent="0">
              <a:buNone/>
            </a:pPr>
            <a:r>
              <a:rPr lang="fr-FR" sz="2000" i="1" dirty="0"/>
              <a:t>-&gt; IA, </a:t>
            </a:r>
            <a:r>
              <a:rPr lang="fr-FR" sz="2000" i="1" dirty="0" err="1"/>
              <a:t>zotero</a:t>
            </a:r>
            <a:r>
              <a:rPr lang="fr-FR" sz="2000" i="1" dirty="0"/>
              <a:t> : 13%</a:t>
            </a:r>
          </a:p>
          <a:p>
            <a:r>
              <a:rPr lang="fr-FR" sz="2000" dirty="0"/>
              <a:t>Points forts des formations :               Points faibles :</a:t>
            </a:r>
          </a:p>
          <a:p>
            <a:endParaRPr lang="fr-FR" sz="2000" dirty="0"/>
          </a:p>
          <a:p>
            <a:pPr>
              <a:buFont typeface="Wingdings" panose="05000000000000000000" pitchFamily="2" charset="2"/>
              <a:buChar char="è"/>
            </a:pPr>
            <a:endParaRPr lang="fr-FR" sz="2000" dirty="0"/>
          </a:p>
          <a:p>
            <a:pPr marL="0" indent="0">
              <a:buNone/>
            </a:pPr>
            <a:r>
              <a:rPr lang="fr-FR" sz="2000" dirty="0"/>
              <a:t> </a:t>
            </a:r>
          </a:p>
          <a:p>
            <a:endParaRPr lang="fr-FR" sz="2000" dirty="0"/>
          </a:p>
          <a:p>
            <a:endParaRPr lang="fr-FR" sz="2000" dirty="0"/>
          </a:p>
          <a:p>
            <a:endParaRPr lang="fr-FR" sz="2000" dirty="0"/>
          </a:p>
          <a:p>
            <a:endParaRPr lang="fr-FR" sz="2000" dirty="0"/>
          </a:p>
          <a:p>
            <a:endParaRPr lang="fr-FR" sz="2000" dirty="0"/>
          </a:p>
          <a:p>
            <a:r>
              <a:rPr lang="fr-FR" sz="2000" dirty="0"/>
              <a:t>A noter : 61% des répondants sont intéressés par plus de formations à distance.</a:t>
            </a: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8FE7061F-FCAB-4012-BC90-EE53D9648F11}"/>
              </a:ext>
            </a:extLst>
          </p:cNvPr>
          <p:cNvGraphicFramePr>
            <a:graphicFrameLocks/>
          </p:cNvGraphicFramePr>
          <p:nvPr/>
        </p:nvGraphicFramePr>
        <p:xfrm>
          <a:off x="5968062" y="185158"/>
          <a:ext cx="3475703" cy="22813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B13033AE-B274-7E34-D879-5AC3E0D69CE6}"/>
              </a:ext>
            </a:extLst>
          </p:cNvPr>
          <p:cNvGraphicFramePr>
            <a:graphicFrameLocks noGrp="1"/>
          </p:cNvGraphicFramePr>
          <p:nvPr/>
        </p:nvGraphicFramePr>
        <p:xfrm>
          <a:off x="4221285" y="3727605"/>
          <a:ext cx="3475703" cy="24174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82441">
                  <a:extLst>
                    <a:ext uri="{9D8B030D-6E8A-4147-A177-3AD203B41FA5}">
                      <a16:colId xmlns:a16="http://schemas.microsoft.com/office/drawing/2014/main" val="114720094"/>
                    </a:ext>
                  </a:extLst>
                </a:gridCol>
                <a:gridCol w="1188792">
                  <a:extLst>
                    <a:ext uri="{9D8B030D-6E8A-4147-A177-3AD203B41FA5}">
                      <a16:colId xmlns:a16="http://schemas.microsoft.com/office/drawing/2014/main" val="1347817273"/>
                    </a:ext>
                  </a:extLst>
                </a:gridCol>
                <a:gridCol w="604470">
                  <a:extLst>
                    <a:ext uri="{9D8B030D-6E8A-4147-A177-3AD203B41FA5}">
                      <a16:colId xmlns:a16="http://schemas.microsoft.com/office/drawing/2014/main" val="1081473561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Présentation.s et accompagnement.s du.des formateur.s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17%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004241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Durée.s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14%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8878778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Formats pédagogiques des formations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21%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007807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Conditions matérielles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13%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95217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Niveau.x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10%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6537522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Documentation et ressources utiles et suffisantes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10%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951324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Lieu.x de.s formation.s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12%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435728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Autre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4%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38831006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DD4FE9FD-DB58-306F-5F81-1885BE1492DF}"/>
              </a:ext>
            </a:extLst>
          </p:cNvPr>
          <p:cNvGraphicFramePr>
            <a:graphicFrameLocks noGrp="1"/>
          </p:cNvGraphicFramePr>
          <p:nvPr/>
        </p:nvGraphicFramePr>
        <p:xfrm>
          <a:off x="8154160" y="3732355"/>
          <a:ext cx="3821530" cy="24126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49842">
                  <a:extLst>
                    <a:ext uri="{9D8B030D-6E8A-4147-A177-3AD203B41FA5}">
                      <a16:colId xmlns:a16="http://schemas.microsoft.com/office/drawing/2014/main" val="943381367"/>
                    </a:ext>
                  </a:extLst>
                </a:gridCol>
                <a:gridCol w="1307074">
                  <a:extLst>
                    <a:ext uri="{9D8B030D-6E8A-4147-A177-3AD203B41FA5}">
                      <a16:colId xmlns:a16="http://schemas.microsoft.com/office/drawing/2014/main" val="100348321"/>
                    </a:ext>
                  </a:extLst>
                </a:gridCol>
                <a:gridCol w="664614">
                  <a:extLst>
                    <a:ext uri="{9D8B030D-6E8A-4147-A177-3AD203B41FA5}">
                      <a16:colId xmlns:a16="http://schemas.microsoft.com/office/drawing/2014/main" val="3075022725"/>
                    </a:ext>
                  </a:extLst>
                </a:gridCol>
              </a:tblGrid>
              <a:tr h="6031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Présentation.s</a:t>
                      </a:r>
                      <a:r>
                        <a:rPr lang="fr-FR" sz="1100" u="none" strike="noStrike" dirty="0">
                          <a:effectLst/>
                        </a:rPr>
                        <a:t> et </a:t>
                      </a:r>
                      <a:r>
                        <a:rPr lang="fr-FR" sz="1100" u="none" strike="noStrike" dirty="0" err="1">
                          <a:effectLst/>
                        </a:rPr>
                        <a:t>accompagnement.s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du.des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formateur.s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7%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88496"/>
                  </a:ext>
                </a:extLst>
              </a:tr>
              <a:tr h="201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Durée.s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16%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71107380"/>
                  </a:ext>
                </a:extLst>
              </a:tr>
              <a:tr h="4021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Formats pédagogiques des formations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9%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6527230"/>
                  </a:ext>
                </a:extLst>
              </a:tr>
              <a:tr h="201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Conditions matérielles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9%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8709822"/>
                  </a:ext>
                </a:extLst>
              </a:tr>
              <a:tr h="201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Niveau.x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13%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52509302"/>
                  </a:ext>
                </a:extLst>
              </a:tr>
              <a:tr h="4021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Documentation et ressources utiles et suffisantes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9%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48008138"/>
                  </a:ext>
                </a:extLst>
              </a:tr>
              <a:tr h="201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Lieu.x de.s formation.s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24%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23088683"/>
                  </a:ext>
                </a:extLst>
              </a:tr>
              <a:tr h="201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Autre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13%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244571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4331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6451F17-907A-FA43-AD56-AED4EC6E5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 dirty="0">
                <a:solidFill>
                  <a:srgbClr val="FFFFFF"/>
                </a:solidFill>
              </a:rPr>
              <a:t>Annuaire des docteurs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8D8869-879F-D7B2-DB99-1832DFC97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8605" y="382564"/>
            <a:ext cx="8151125" cy="4591359"/>
          </a:xfrm>
        </p:spPr>
        <p:txBody>
          <a:bodyPr anchor="ctr">
            <a:normAutofit/>
          </a:bodyPr>
          <a:lstStyle/>
          <a:p>
            <a:r>
              <a:rPr lang="fr-FR" sz="2000" dirty="0"/>
              <a:t>51 fiches retournées au 27/08/2025 (BDD 251 adresses 2005-2025) :</a:t>
            </a:r>
          </a:p>
          <a:p>
            <a:pPr marL="0" indent="0">
              <a:buNone/>
            </a:pPr>
            <a:r>
              <a:rPr lang="fr-FR" sz="2000" dirty="0"/>
              <a:t>-&gt; 25 angevins (49%) / 20 nantais (39%) / 6 manceaux (12%)</a:t>
            </a:r>
          </a:p>
          <a:p>
            <a:pPr marL="0" indent="0">
              <a:buNone/>
            </a:pPr>
            <a:r>
              <a:rPr lang="fr-FR" sz="2000" dirty="0"/>
              <a:t>-&gt; UR : 15 ESO (29%) / 13 TEMOS (25%) / 6 CRHIA (12%)</a:t>
            </a:r>
          </a:p>
          <a:p>
            <a:pPr marL="0" indent="0">
              <a:buNone/>
            </a:pPr>
            <a:r>
              <a:rPr lang="fr-FR" sz="2000" dirty="0"/>
              <a:t>-&gt; Spécialités :  </a:t>
            </a:r>
          </a:p>
          <a:p>
            <a:pPr>
              <a:buFont typeface="Wingdings" panose="05000000000000000000" pitchFamily="2" charset="2"/>
              <a:buChar char="è"/>
            </a:pPr>
            <a:endParaRPr lang="fr-FR" sz="2000" dirty="0"/>
          </a:p>
          <a:p>
            <a:pPr>
              <a:buFont typeface="Wingdings" panose="05000000000000000000" pitchFamily="2" charset="2"/>
              <a:buChar char="è"/>
            </a:pPr>
            <a:endParaRPr lang="fr-FR" sz="2000" dirty="0"/>
          </a:p>
          <a:p>
            <a:pPr>
              <a:buFont typeface="Wingdings" panose="05000000000000000000" pitchFamily="2" charset="2"/>
              <a:buChar char="è"/>
            </a:pPr>
            <a:endParaRPr lang="fr-FR" sz="2000" dirty="0"/>
          </a:p>
          <a:p>
            <a:pPr>
              <a:buFont typeface="Wingdings" panose="05000000000000000000" pitchFamily="2" charset="2"/>
              <a:buChar char="è"/>
            </a:pPr>
            <a:endParaRPr lang="fr-FR" sz="2000" dirty="0"/>
          </a:p>
          <a:p>
            <a:pPr marL="0" indent="0">
              <a:buNone/>
            </a:pPr>
            <a:r>
              <a:rPr lang="fr-FR" sz="2000" dirty="0"/>
              <a:t>-&gt; Années de soutenance :</a:t>
            </a:r>
          </a:p>
          <a:p>
            <a:endParaRPr lang="fr-FR" sz="2000" dirty="0"/>
          </a:p>
          <a:p>
            <a:endParaRPr lang="fr-FR" sz="2000" dirty="0"/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01125FB9-A35A-B900-B8CD-DE3E9568012B}"/>
              </a:ext>
            </a:extLst>
          </p:cNvPr>
          <p:cNvGraphicFramePr>
            <a:graphicFrameLocks noGrp="1"/>
          </p:cNvGraphicFramePr>
          <p:nvPr/>
        </p:nvGraphicFramePr>
        <p:xfrm>
          <a:off x="4238048" y="2280602"/>
          <a:ext cx="3976803" cy="7252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8184">
                  <a:extLst>
                    <a:ext uri="{9D8B030D-6E8A-4147-A177-3AD203B41FA5}">
                      <a16:colId xmlns:a16="http://schemas.microsoft.com/office/drawing/2014/main" val="4240369810"/>
                    </a:ext>
                  </a:extLst>
                </a:gridCol>
                <a:gridCol w="1484097">
                  <a:extLst>
                    <a:ext uri="{9D8B030D-6E8A-4147-A177-3AD203B41FA5}">
                      <a16:colId xmlns:a16="http://schemas.microsoft.com/office/drawing/2014/main" val="1726445889"/>
                    </a:ext>
                  </a:extLst>
                </a:gridCol>
                <a:gridCol w="864522">
                  <a:extLst>
                    <a:ext uri="{9D8B030D-6E8A-4147-A177-3AD203B41FA5}">
                      <a16:colId xmlns:a16="http://schemas.microsoft.com/office/drawing/2014/main" val="417266678"/>
                    </a:ext>
                  </a:extLst>
                </a:gridCol>
              </a:tblGrid>
              <a:tr h="2417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Géographie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20%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63661909"/>
                  </a:ext>
                </a:extLst>
              </a:tr>
              <a:tr h="2417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Histoire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31%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79992065"/>
                  </a:ext>
                </a:extLst>
              </a:tr>
              <a:tr h="2417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Sociologie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10%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8953197"/>
                  </a:ext>
                </a:extLst>
              </a:tr>
            </a:tbl>
          </a:graphicData>
        </a:graphic>
      </p:graphicFrame>
      <p:graphicFrame>
        <p:nvGraphicFramePr>
          <p:cNvPr id="9" name="Graphique 8">
            <a:extLst>
              <a:ext uri="{FF2B5EF4-FFF2-40B4-BE49-F238E27FC236}">
                <a16:creationId xmlns:a16="http://schemas.microsoft.com/office/drawing/2014/main" id="{A4E8AA0A-66E0-400F-B742-C85481BC16D9}"/>
              </a:ext>
            </a:extLst>
          </p:cNvPr>
          <p:cNvGraphicFramePr>
            <a:graphicFrameLocks/>
          </p:cNvGraphicFramePr>
          <p:nvPr/>
        </p:nvGraphicFramePr>
        <p:xfrm>
          <a:off x="4905054" y="3949557"/>
          <a:ext cx="6134100" cy="2566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59095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E5DC0E-5A50-2A94-67A4-4C4DE758C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229623-F4A0-5828-F615-963CFC6E5C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662859-502B-AFE7-620B-796F8DE6D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AD106B-317A-AEDA-F6D1-E4E394DB7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38BDB54-94CA-A4F5-9C1D-40A72D708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4A40413-8CBB-8E42-D864-50ACE48082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907F41F-2323-EA5E-D02C-97DB86EB1D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2580AFB-B073-A28F-3608-A6239C5D5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7B0461F-3923-F85C-A368-F48262FD6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>
                <a:solidFill>
                  <a:srgbClr val="FFFFFF"/>
                </a:solidFill>
              </a:rPr>
              <a:t>Prochaines réunions…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953645-3215-8562-D2FB-96EEE988E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endParaRPr lang="fr-FR" sz="2000" dirty="0"/>
          </a:p>
          <a:p>
            <a:r>
              <a:rPr lang="fr-FR" sz="2000" dirty="0"/>
              <a:t>Seconde session du concours des contrats doctoraux d’établissement le 3 novembre 10h30</a:t>
            </a:r>
          </a:p>
          <a:p>
            <a:endParaRPr lang="fr-FR" sz="2000" dirty="0"/>
          </a:p>
          <a:p>
            <a:r>
              <a:rPr lang="fr-FR" sz="2000" dirty="0"/>
              <a:t>Commission des thèses le 3 novembre à 13h30 (présentiel + </a:t>
            </a:r>
            <a:r>
              <a:rPr lang="fr-FR" sz="2000" dirty="0" err="1"/>
              <a:t>visio</a:t>
            </a:r>
            <a:r>
              <a:rPr lang="fr-FR" sz="2000" dirty="0"/>
              <a:t>)</a:t>
            </a:r>
          </a:p>
          <a:p>
            <a:endParaRPr lang="fr-FR" sz="2000" dirty="0"/>
          </a:p>
          <a:p>
            <a:r>
              <a:rPr lang="fr-FR" sz="2000" dirty="0"/>
              <a:t>Conseil d’ED: mardi 09 décembre 14h00 (en </a:t>
            </a:r>
            <a:r>
              <a:rPr lang="fr-FR" sz="2000" dirty="0" err="1"/>
              <a:t>visio</a:t>
            </a:r>
            <a:r>
              <a:rPr lang="fr-FR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5652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6451F17-907A-FA43-AD56-AED4EC6E5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 dirty="0" err="1">
                <a:solidFill>
                  <a:srgbClr val="FFFFFF"/>
                </a:solidFill>
              </a:rPr>
              <a:t>Participant.e.s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8D8869-879F-D7B2-DB99-1832DFC97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65664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sz="2000" dirty="0"/>
              <a:t>Présents: R. </a:t>
            </a:r>
            <a:r>
              <a:rPr lang="fr-FR" sz="2000" dirty="0" err="1"/>
              <a:t>Blans</a:t>
            </a:r>
            <a:r>
              <a:rPr lang="fr-FR" sz="2000" dirty="0"/>
              <a:t>, D. Boisselier, D. Boisson, N. </a:t>
            </a:r>
            <a:r>
              <a:rPr lang="fr-FR" sz="2000" dirty="0" err="1"/>
              <a:t>Carcaud</a:t>
            </a:r>
            <a:r>
              <a:rPr lang="fr-FR" sz="2000" dirty="0"/>
              <a:t>, H. Doux, R. Gaillard, E. </a:t>
            </a:r>
            <a:r>
              <a:rPr lang="fr-FR" sz="2000" dirty="0" err="1"/>
              <a:t>Goreau</a:t>
            </a:r>
            <a:r>
              <a:rPr lang="fr-FR" sz="2000" dirty="0"/>
              <a:t>, S. Guédon,  M. </a:t>
            </a:r>
            <a:r>
              <a:rPr lang="fr-FR" sz="2000" dirty="0" err="1"/>
              <a:t>Loirat</a:t>
            </a:r>
            <a:r>
              <a:rPr lang="fr-FR" sz="2000" dirty="0"/>
              <a:t>, G. Rey, N. </a:t>
            </a:r>
            <a:r>
              <a:rPr lang="fr-FR" sz="2000" dirty="0" err="1"/>
              <a:t>Rollo</a:t>
            </a:r>
            <a:r>
              <a:rPr lang="fr-FR" sz="2000" dirty="0"/>
              <a:t>, E. Roy, M. </a:t>
            </a:r>
            <a:r>
              <a:rPr lang="fr-FR" sz="2000" dirty="0" err="1"/>
              <a:t>Tsayem</a:t>
            </a:r>
            <a:r>
              <a:rPr lang="fr-FR" sz="2000" dirty="0"/>
              <a:t>, P. Teissier, V. van </a:t>
            </a:r>
            <a:r>
              <a:rPr lang="fr-FR" sz="2000" dirty="0" err="1"/>
              <a:t>Tilbeurgh</a:t>
            </a:r>
            <a:r>
              <a:rPr lang="fr-FR" sz="2000" dirty="0"/>
              <a:t>, A. Vion</a:t>
            </a:r>
          </a:p>
          <a:p>
            <a:pPr marL="0" indent="0">
              <a:buNone/>
            </a:pPr>
            <a:r>
              <a:rPr lang="fr-FR" sz="2000" dirty="0"/>
              <a:t>Excusés: G. </a:t>
            </a:r>
            <a:r>
              <a:rPr lang="fr-FR" sz="2000" dirty="0" err="1"/>
              <a:t>Anzalone</a:t>
            </a:r>
            <a:r>
              <a:rPr lang="fr-FR" sz="2000" dirty="0"/>
              <a:t>, M. Blanchet, J. </a:t>
            </a:r>
            <a:r>
              <a:rPr lang="fr-FR" sz="2000" dirty="0" err="1"/>
              <a:t>Delanous</a:t>
            </a:r>
            <a:r>
              <a:rPr lang="fr-FR" sz="2000" dirty="0"/>
              <a:t>, L. </a:t>
            </a:r>
            <a:r>
              <a:rPr lang="fr-FR" sz="2000" dirty="0" err="1"/>
              <a:t>Devisme</a:t>
            </a:r>
            <a:r>
              <a:rPr lang="fr-FR" sz="2000" dirty="0"/>
              <a:t>, V. </a:t>
            </a:r>
            <a:r>
              <a:rPr lang="fr-FR" sz="2000" dirty="0" err="1"/>
              <a:t>Gautron</a:t>
            </a:r>
            <a:r>
              <a:rPr lang="fr-FR" sz="2000" dirty="0"/>
              <a:t>, L. Godet, H. Guillemain, F. </a:t>
            </a:r>
            <a:r>
              <a:rPr lang="fr-FR" sz="2000" dirty="0" err="1"/>
              <a:t>Leguillon</a:t>
            </a:r>
            <a:r>
              <a:rPr lang="fr-FR" sz="2000" dirty="0"/>
              <a:t>, C. </a:t>
            </a:r>
            <a:r>
              <a:rPr lang="fr-FR" sz="2000" dirty="0" err="1"/>
              <a:t>Leroi</a:t>
            </a:r>
            <a:r>
              <a:rPr lang="fr-FR" sz="2000" dirty="0"/>
              <a:t>, F. </a:t>
            </a:r>
            <a:r>
              <a:rPr lang="fr-FR" sz="2000" dirty="0" err="1"/>
              <a:t>Madoré</a:t>
            </a:r>
            <a:r>
              <a:rPr lang="fr-FR" sz="2000" dirty="0"/>
              <a:t>, L. </a:t>
            </a:r>
            <a:r>
              <a:rPr lang="fr-FR" sz="2000" dirty="0" err="1"/>
              <a:t>Necibi</a:t>
            </a:r>
            <a:r>
              <a:rPr lang="fr-FR" sz="2000" dirty="0"/>
              <a:t>, H. </a:t>
            </a:r>
            <a:r>
              <a:rPr lang="fr-FR" sz="2000" dirty="0" err="1"/>
              <a:t>Rousteau</a:t>
            </a:r>
            <a:r>
              <a:rPr lang="fr-FR" sz="2000" dirty="0"/>
              <a:t>-Chambon, C. </a:t>
            </a:r>
            <a:r>
              <a:rPr lang="fr-FR" sz="2000" dirty="0" err="1"/>
              <a:t>Sivy</a:t>
            </a:r>
            <a:endParaRPr lang="fr-FR" sz="2000" dirty="0"/>
          </a:p>
          <a:p>
            <a:pPr marL="0" indent="0">
              <a:buNone/>
            </a:pPr>
            <a:r>
              <a:rPr lang="fr-FR" sz="2000" dirty="0"/>
              <a:t>Invités: J.-F. </a:t>
            </a:r>
            <a:r>
              <a:rPr lang="fr-FR" sz="2000" dirty="0" err="1"/>
              <a:t>Bruggeman</a:t>
            </a:r>
            <a:r>
              <a:rPr lang="fr-FR" sz="2000" dirty="0"/>
              <a:t>, F. </a:t>
            </a:r>
            <a:r>
              <a:rPr lang="fr-FR" sz="2000" dirty="0" err="1"/>
              <a:t>Douasse</a:t>
            </a:r>
            <a:r>
              <a:rPr lang="fr-FR" sz="2000" dirty="0"/>
              <a:t>, D. Lacroix</a:t>
            </a:r>
          </a:p>
        </p:txBody>
      </p:sp>
    </p:spTree>
    <p:extLst>
      <p:ext uri="{BB962C8B-B14F-4D97-AF65-F5344CB8AC3E}">
        <p14:creationId xmlns:p14="http://schemas.microsoft.com/office/powerpoint/2010/main" val="2983449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3C52E4-B773-C27F-9146-157075BA2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E84E55-60FD-028A-C6C9-9DB0BF4545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09157BD-B3CC-B8B6-B42B-43D4E80EE1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4C5A5EB-3C87-8427-171F-987144A2B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180EC3-9514-142C-24FA-5B69A1203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689B4B-5C1E-8364-E40E-D96257F4DC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A95926-7D6E-FECA-753E-6835ACE6F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2E6A13-46CD-DF9B-995C-DB220F68AE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751409F-C576-5EFB-BF37-98FDDA8F3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>
                <a:solidFill>
                  <a:srgbClr val="FFFFFF"/>
                </a:solidFill>
              </a:rPr>
              <a:t>Ordre du jour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FC6A31-473D-5F9C-EBA3-5B645B8CE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fr-FR" sz="2000" dirty="0"/>
              <a:t>- Informations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dirty="0"/>
              <a:t>- Résultat concours contrats doctoraux et procédures</a:t>
            </a:r>
          </a:p>
          <a:p>
            <a:pPr marL="0" indent="0">
              <a:buNone/>
            </a:pPr>
            <a:endParaRPr lang="fr-FR" sz="2000" dirty="0"/>
          </a:p>
          <a:p>
            <a:pPr>
              <a:buFontTx/>
              <a:buChar char="-"/>
            </a:pPr>
            <a:r>
              <a:rPr lang="fr-FR" sz="2000" dirty="0"/>
              <a:t>Nouvelles inscriptions en cours</a:t>
            </a:r>
          </a:p>
          <a:p>
            <a:pPr>
              <a:buFontTx/>
              <a:buChar char="-"/>
            </a:pPr>
            <a:endParaRPr lang="fr-FR" sz="2000" dirty="0"/>
          </a:p>
          <a:p>
            <a:pPr>
              <a:buFontTx/>
              <a:buChar char="-"/>
            </a:pPr>
            <a:r>
              <a:rPr lang="fr-FR" sz="2000" dirty="0"/>
              <a:t>Modification du règlement intérieur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dirty="0"/>
              <a:t>- Formations 2024-2025</a:t>
            </a:r>
          </a:p>
          <a:p>
            <a:pPr marL="0" indent="0">
              <a:buNone/>
            </a:pPr>
            <a:endParaRPr lang="fr-FR" sz="2000" dirty="0"/>
          </a:p>
          <a:p>
            <a:pPr>
              <a:buFontTx/>
              <a:buChar char="-"/>
            </a:pPr>
            <a:r>
              <a:rPr lang="fr-FR" sz="2000" dirty="0"/>
              <a:t>Résultats de l’enquête Formations</a:t>
            </a:r>
          </a:p>
          <a:p>
            <a:pPr marL="0" indent="0">
              <a:buNone/>
            </a:pPr>
            <a:endParaRPr lang="fr-FR" sz="2000" dirty="0"/>
          </a:p>
          <a:p>
            <a:pPr>
              <a:buFontTx/>
              <a:buChar char="-"/>
            </a:pPr>
            <a:r>
              <a:rPr lang="fr-FR" sz="2000" dirty="0"/>
              <a:t>Résultats de l’enquête Docteurs</a:t>
            </a:r>
          </a:p>
          <a:p>
            <a:pPr marL="0" indent="0">
              <a:buNone/>
            </a:pPr>
            <a:r>
              <a:rPr lang="fr-FR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50847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32EA196-90D8-38A4-8DC4-BE90BC9B0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>
                <a:solidFill>
                  <a:srgbClr val="FFFFFF"/>
                </a:solidFill>
              </a:rPr>
              <a:t>Informations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B07522-D946-C2FF-9545-12124C838C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711991"/>
          </a:xfrm>
        </p:spPr>
        <p:txBody>
          <a:bodyPr anchor="ctr">
            <a:normAutofit fontScale="92500" lnSpcReduction="20000"/>
          </a:bodyPr>
          <a:lstStyle/>
          <a:p>
            <a:r>
              <a:rPr lang="fr-FR" sz="2000" dirty="0"/>
              <a:t>Journées doctorales les 20-22 mai à Quiberon</a:t>
            </a:r>
          </a:p>
          <a:p>
            <a:r>
              <a:rPr lang="fr-FR" sz="2000" dirty="0"/>
              <a:t>Réunions de rentrée de l’ED et du collège</a:t>
            </a:r>
          </a:p>
          <a:p>
            <a:pPr marL="0" indent="0">
              <a:buNone/>
            </a:pPr>
            <a:r>
              <a:rPr lang="fr-FR" sz="2000" dirty="0"/>
              <a:t>29 septembre de 14h à 15h : Réunion 2e année et plus (Visio)</a:t>
            </a:r>
          </a:p>
          <a:p>
            <a:pPr marL="0" indent="0">
              <a:buNone/>
            </a:pPr>
            <a:r>
              <a:rPr lang="en-US" sz="2000" dirty="0"/>
              <a:t> 20 au 22 </a:t>
            </a:r>
            <a:r>
              <a:rPr lang="en-US" sz="2000" dirty="0" err="1"/>
              <a:t>octobre</a:t>
            </a:r>
            <a:r>
              <a:rPr lang="en-US" sz="2000" dirty="0"/>
              <a:t> 2025 : Welcome Week </a:t>
            </a:r>
            <a:r>
              <a:rPr lang="en-US" sz="2000" dirty="0" err="1"/>
              <a:t>Cofund</a:t>
            </a:r>
            <a:r>
              <a:rPr lang="en-US" sz="2000" dirty="0"/>
              <a:t> Breath</a:t>
            </a:r>
            <a:endParaRPr lang="fr-FR" sz="2000" dirty="0"/>
          </a:p>
          <a:p>
            <a:pPr marL="0" indent="0">
              <a:buNone/>
            </a:pPr>
            <a:r>
              <a:rPr lang="fr-FR" sz="2000" dirty="0"/>
              <a:t>Le Mans: 4 novembre (CD) et 14 novembre (ED)</a:t>
            </a:r>
          </a:p>
          <a:p>
            <a:pPr marL="0" indent="0">
              <a:buNone/>
            </a:pPr>
            <a:r>
              <a:rPr lang="fr-FR" sz="2000" dirty="0"/>
              <a:t>Angers: 6 novembre (CD et ED)</a:t>
            </a:r>
          </a:p>
          <a:p>
            <a:pPr marL="0" indent="0">
              <a:buNone/>
            </a:pPr>
            <a:r>
              <a:rPr lang="fr-FR" sz="2000" dirty="0"/>
              <a:t>Nantes: 6 novembre  (CD) et  10 novembre14h00 (ED)</a:t>
            </a:r>
          </a:p>
          <a:p>
            <a:r>
              <a:rPr lang="fr-FR" sz="2000" dirty="0"/>
              <a:t>MT180: finale régionale à Nantes le 7 avril</a:t>
            </a:r>
          </a:p>
          <a:p>
            <a:pPr algn="just"/>
            <a:r>
              <a:rPr lang="fr-FR" sz="2000" dirty="0"/>
              <a:t> 28 novembre de 14h à 15h : réunion de rentrée des encadrants (construction de l'intervention en fonction des besoins des encadrants)</a:t>
            </a:r>
          </a:p>
          <a:p>
            <a:pPr algn="just"/>
            <a:r>
              <a:rPr lang="fr-FR" sz="2000" dirty="0"/>
              <a:t>Limite d’envoi des pièces pour la qualification: 15 décembre 2025</a:t>
            </a:r>
          </a:p>
          <a:p>
            <a:pPr algn="just"/>
            <a:r>
              <a:rPr lang="fr-FR" sz="2000" dirty="0"/>
              <a:t>Informations le 18 septembre sur les COFRA avec nouveaux dispositifs mis en place</a:t>
            </a:r>
          </a:p>
          <a:p>
            <a:pPr algn="just"/>
            <a:r>
              <a:rPr lang="fr-FR" sz="2000" dirty="0"/>
              <a:t>Début du processus pour la constitution du 5</a:t>
            </a:r>
            <a:r>
              <a:rPr lang="fr-FR" sz="2000" baseline="30000" dirty="0"/>
              <a:t>e</a:t>
            </a:r>
            <a:r>
              <a:rPr lang="fr-FR" sz="2000" dirty="0"/>
              <a:t> comité de rédaction de </a:t>
            </a:r>
            <a:r>
              <a:rPr lang="fr-FR" sz="2000" i="1" dirty="0"/>
              <a:t>Passerelles SHS.</a:t>
            </a:r>
          </a:p>
          <a:p>
            <a:pPr algn="just"/>
            <a:r>
              <a:rPr lang="fr-FR" sz="2000" dirty="0"/>
              <a:t>Evaluation HCERES</a:t>
            </a:r>
          </a:p>
        </p:txBody>
      </p:sp>
    </p:spTree>
    <p:extLst>
      <p:ext uri="{BB962C8B-B14F-4D97-AF65-F5344CB8AC3E}">
        <p14:creationId xmlns:p14="http://schemas.microsoft.com/office/powerpoint/2010/main" val="902181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05DA077-E114-ACEF-EAA1-1E006EF86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>
                <a:solidFill>
                  <a:srgbClr val="FFFFFF"/>
                </a:solidFill>
              </a:rPr>
              <a:t>Concours contrats doctoraux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E1DC40D-A29E-2BC6-DDE1-96184F02F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90863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sz="2000" b="1" dirty="0"/>
              <a:t>Contrats doctoraux d’établissement:</a:t>
            </a:r>
          </a:p>
          <a:p>
            <a:pPr marL="0" indent="0">
              <a:buNone/>
            </a:pPr>
            <a:r>
              <a:rPr lang="fr-FR" sz="2000" dirty="0"/>
              <a:t>Le Mans: Arno </a:t>
            </a:r>
            <a:r>
              <a:rPr lang="fr-FR" sz="2000" dirty="0" err="1"/>
              <a:t>Porcier-Berthels</a:t>
            </a:r>
            <a:r>
              <a:rPr lang="fr-FR" sz="2000" dirty="0"/>
              <a:t> (TEMOS)</a:t>
            </a:r>
          </a:p>
          <a:p>
            <a:pPr marL="0" indent="0">
              <a:buNone/>
            </a:pPr>
            <a:r>
              <a:rPr lang="fr-FR" sz="2000" dirty="0"/>
              <a:t>Angers:  Marie-Anne Gabaret (TEMOS)</a:t>
            </a:r>
          </a:p>
          <a:p>
            <a:pPr marL="0" indent="0" algn="just">
              <a:buNone/>
            </a:pPr>
            <a:r>
              <a:rPr lang="fr-FR" sz="2000" dirty="0"/>
              <a:t>Nantes:  Simon </a:t>
            </a:r>
            <a:r>
              <a:rPr lang="fr-FR" sz="2000" dirty="0" err="1"/>
              <a:t>Gefen</a:t>
            </a:r>
            <a:r>
              <a:rPr lang="fr-FR" sz="2000" dirty="0"/>
              <a:t> (ESO), Mathieu </a:t>
            </a:r>
            <a:r>
              <a:rPr lang="fr-FR" sz="2000" dirty="0" err="1"/>
              <a:t>Taloté</a:t>
            </a:r>
            <a:r>
              <a:rPr lang="fr-FR" sz="2000" dirty="0"/>
              <a:t> (CRHIA)</a:t>
            </a:r>
          </a:p>
          <a:p>
            <a:pPr marL="0" indent="0" algn="just">
              <a:buNone/>
            </a:pPr>
            <a:r>
              <a:rPr lang="fr-FR" sz="2000" dirty="0"/>
              <a:t>Suite aux concours infructueux pour ESO-Angers et le CENS, un nouveau concours est organisé et les auditions auront lieu le 3 novembre. Plus un concours </a:t>
            </a:r>
            <a:r>
              <a:rPr lang="fr-FR" sz="2000" dirty="0" err="1"/>
              <a:t>CReAAH</a:t>
            </a:r>
            <a:r>
              <a:rPr lang="fr-FR" sz="2000" dirty="0"/>
              <a:t>.</a:t>
            </a:r>
          </a:p>
          <a:p>
            <a:pPr marL="0" indent="0" algn="just">
              <a:buNone/>
            </a:pPr>
            <a:r>
              <a:rPr lang="fr-FR" sz="2000" dirty="0"/>
              <a:t>Composition du jury: Didier Boisson, Richard Gaillard, Estelle </a:t>
            </a:r>
            <a:r>
              <a:rPr lang="fr-FR" sz="2000" dirty="0" err="1"/>
              <a:t>Goreau</a:t>
            </a:r>
            <a:r>
              <a:rPr lang="fr-FR" sz="2000" dirty="0"/>
              <a:t>, Stéphanie Guédon, Antoine Vion + 2 </a:t>
            </a:r>
            <a:r>
              <a:rPr lang="fr-FR" sz="2000" dirty="0" err="1"/>
              <a:t>doctorant.e.s</a:t>
            </a:r>
            <a:endParaRPr lang="fr-FR" sz="2000" dirty="0"/>
          </a:p>
          <a:p>
            <a:pPr marL="0" indent="0" algn="just">
              <a:buNone/>
            </a:pPr>
            <a:r>
              <a:rPr lang="fr-FR" sz="2000" b="1" dirty="0"/>
              <a:t>Rappel procédures autres recrutements: il est demandé aux laboratoires et aux porteurs de projets de signaler à la direction de l’ED quand un contrat doctoral est obtenu (Région, ANR…) et qu’un membre de la direction de l’ED ou du conseil de l’ED participe au recrutement. </a:t>
            </a:r>
          </a:p>
        </p:txBody>
      </p:sp>
    </p:spTree>
    <p:extLst>
      <p:ext uri="{BB962C8B-B14F-4D97-AF65-F5344CB8AC3E}">
        <p14:creationId xmlns:p14="http://schemas.microsoft.com/office/powerpoint/2010/main" val="1095081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879382F-2D1D-A436-0D1D-EC7A8C719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 fontScale="90000"/>
          </a:bodyPr>
          <a:lstStyle/>
          <a:p>
            <a:pPr algn="r"/>
            <a:r>
              <a:rPr lang="fr-FR" sz="4000" dirty="0">
                <a:solidFill>
                  <a:srgbClr val="FFFFFF"/>
                </a:solidFill>
              </a:rPr>
              <a:t>Nouvelles inscriptions</a:t>
            </a:r>
            <a:br>
              <a:rPr lang="fr-FR" sz="4000" dirty="0">
                <a:solidFill>
                  <a:srgbClr val="FFFFFF"/>
                </a:solidFill>
              </a:rPr>
            </a:br>
            <a:r>
              <a:rPr lang="fr-FR" sz="4000" dirty="0">
                <a:solidFill>
                  <a:srgbClr val="FFFFFF"/>
                </a:solidFill>
              </a:rPr>
              <a:t>en cours 2025-2026, en attendant la commission des thèses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02EA1D-4687-94EB-4EB5-A1ACA8477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695" y="176981"/>
            <a:ext cx="7490008" cy="6479457"/>
          </a:xfrm>
        </p:spPr>
        <p:txBody>
          <a:bodyPr anchor="ctr">
            <a:normAutofit fontScale="40000" lnSpcReduction="20000"/>
          </a:bodyPr>
          <a:lstStyle/>
          <a:p>
            <a:pPr marL="0" indent="0" algn="ctr">
              <a:buNone/>
            </a:pPr>
            <a:r>
              <a:rPr lang="fr-FR" sz="3600" dirty="0">
                <a:highlight>
                  <a:srgbClr val="FFFF00"/>
                </a:highlight>
              </a:rPr>
              <a:t>NU</a:t>
            </a:r>
            <a:r>
              <a:rPr lang="fr-FR" sz="3600" dirty="0"/>
              <a:t>:</a:t>
            </a:r>
          </a:p>
          <a:p>
            <a:pPr marL="0" indent="0">
              <a:buNone/>
            </a:pPr>
            <a:r>
              <a:rPr lang="fr-FR" sz="3600" dirty="0">
                <a:solidFill>
                  <a:srgbClr val="FF0000"/>
                </a:solidFill>
              </a:rPr>
              <a:t>CRHIA</a:t>
            </a:r>
          </a:p>
          <a:p>
            <a:pPr marL="0" indent="0">
              <a:buNone/>
            </a:pPr>
            <a:r>
              <a:rPr lang="fr-FR" sz="3600" dirty="0"/>
              <a:t>AKALIN  Zeynep </a:t>
            </a:r>
            <a:r>
              <a:rPr lang="fr-FR" sz="3600" dirty="0" err="1"/>
              <a:t>Ekin</a:t>
            </a:r>
            <a:r>
              <a:rPr lang="fr-FR" sz="3600" dirty="0"/>
              <a:t> « Des artisans d'un imaginaire géographique collectif. Les artistes issus des écoles militaires ottomanes de Constantinople et le développement d’une esthétique du territoire (1839-1923) »</a:t>
            </a:r>
          </a:p>
          <a:p>
            <a:pPr marL="0" indent="0">
              <a:buNone/>
            </a:pPr>
            <a:r>
              <a:rPr lang="fr-FR" sz="3600" dirty="0"/>
              <a:t>DELHALLE Harmony Les aires marines protégées au sein des revendications territoriales des États insulaires de l’océan Indien occidental : territorialité, identité et gouvernance – l’exemple de l’AMP des Chagos (République de Maurice)</a:t>
            </a:r>
          </a:p>
          <a:p>
            <a:pPr marL="0" indent="0">
              <a:buNone/>
            </a:pPr>
            <a:r>
              <a:rPr lang="fr-FR" sz="3600" dirty="0"/>
              <a:t>TALOTÉ Mathieu 	Tenir parole. L'otage, diplomatie et logiques d'empire dans l'Amérique coloniale des XVIe-XVIIIe siècles</a:t>
            </a:r>
          </a:p>
          <a:p>
            <a:pPr marL="0" indent="0">
              <a:buNone/>
            </a:pPr>
            <a:r>
              <a:rPr lang="fr-FR" sz="3600" dirty="0"/>
              <a:t>OBORO NTE </a:t>
            </a:r>
            <a:r>
              <a:rPr lang="fr-FR" sz="3600" dirty="0" err="1"/>
              <a:t>Jary</a:t>
            </a:r>
            <a:r>
              <a:rPr lang="fr-FR" sz="3600" dirty="0"/>
              <a:t> </a:t>
            </a:r>
            <a:r>
              <a:rPr lang="fr-FR" sz="3600" dirty="0" err="1"/>
              <a:t>Herrlich</a:t>
            </a:r>
            <a:r>
              <a:rPr lang="fr-FR" sz="3600" dirty="0"/>
              <a:t> La coopération sécuritaire régionale et internationale dans le golfe de Guinée à l'épreuve de la criminalité maritime transnationale organisée (1990-2022)</a:t>
            </a:r>
          </a:p>
          <a:p>
            <a:pPr marL="0" indent="0">
              <a:buNone/>
            </a:pPr>
            <a:r>
              <a:rPr lang="fr-FR" sz="3600" dirty="0"/>
              <a:t>VERDON  David 	Un fragile équilibre : l’Entente cordiale franco-britannique à l’épreuve de l’expansionnisme japonais (1894-1940)</a:t>
            </a:r>
          </a:p>
          <a:p>
            <a:pPr marL="0" indent="0">
              <a:buNone/>
            </a:pPr>
            <a:r>
              <a:rPr lang="fr-FR" sz="3600" dirty="0">
                <a:solidFill>
                  <a:srgbClr val="FF0000"/>
                </a:solidFill>
              </a:rPr>
              <a:t>LEG</a:t>
            </a:r>
          </a:p>
          <a:p>
            <a:pPr marL="0" indent="0">
              <a:buNone/>
            </a:pPr>
            <a:r>
              <a:rPr lang="fr-FR" sz="3600" dirty="0"/>
              <a:t>BOUAZZATI Hasna Etude de la contamination par les microplastiques en lien avec les contaminants émergents : conséquences écologiques et sociales sur les réserves naturelles françaises (SMICER). </a:t>
            </a:r>
            <a:r>
              <a:rPr lang="fr-FR" sz="3600" dirty="0" err="1"/>
              <a:t>Cofund</a:t>
            </a:r>
            <a:r>
              <a:rPr lang="fr-FR" sz="3600" dirty="0"/>
              <a:t> </a:t>
            </a:r>
            <a:r>
              <a:rPr lang="fr-FR" sz="3600" dirty="0" err="1"/>
              <a:t>Breath</a:t>
            </a:r>
            <a:endParaRPr lang="fr-FR" sz="3600" dirty="0"/>
          </a:p>
          <a:p>
            <a:pPr marL="0" indent="0">
              <a:buNone/>
            </a:pPr>
            <a:r>
              <a:rPr lang="fr-FR" sz="3600" dirty="0"/>
              <a:t>OUNI </a:t>
            </a:r>
            <a:r>
              <a:rPr lang="fr-FR" sz="3600" dirty="0" err="1"/>
              <a:t>Azza</a:t>
            </a:r>
            <a:r>
              <a:rPr lang="fr-FR" sz="3600" dirty="0"/>
              <a:t> Signatures anthropiques des écosystèmes aquatiques français (Baie de l’Aiguillon) et tunisiens (la sebkha SIJOUMI, la lagune de </a:t>
            </a:r>
            <a:r>
              <a:rPr lang="fr-FR" sz="3600" dirty="0" err="1"/>
              <a:t>korba</a:t>
            </a:r>
            <a:r>
              <a:rPr lang="fr-FR" sz="3600" dirty="0"/>
              <a:t>) </a:t>
            </a:r>
          </a:p>
          <a:p>
            <a:pPr marL="0" indent="0">
              <a:buNone/>
            </a:pPr>
            <a:r>
              <a:rPr lang="fr-FR" sz="3600" dirty="0"/>
              <a:t>ZAIR Hakima Analyse et gestion des risques sismiques à l’aide de l’intelligence artificielle et de l’imagerie UAV cas d’étude séisme d’</a:t>
            </a:r>
            <a:r>
              <a:rPr lang="fr-FR" sz="3600" dirty="0" err="1"/>
              <a:t>Alhaouz</a:t>
            </a:r>
            <a:endParaRPr lang="fr-FR" sz="3600" dirty="0"/>
          </a:p>
          <a:p>
            <a:pPr marL="0" indent="0">
              <a:buNone/>
            </a:pPr>
            <a:r>
              <a:rPr lang="fr-FR" sz="3600" dirty="0"/>
              <a:t>LAILINA  Daniel Protéger les espaces marins avec les hommes pour les hommes</a:t>
            </a:r>
          </a:p>
          <a:p>
            <a:pPr marL="0" indent="0">
              <a:buNone/>
            </a:pPr>
            <a:r>
              <a:rPr lang="fr-FR" sz="3600" dirty="0"/>
              <a:t>LEBWENGUE  </a:t>
            </a:r>
            <a:r>
              <a:rPr lang="fr-FR" sz="3600" dirty="0" err="1"/>
              <a:t>Lurcia</a:t>
            </a:r>
            <a:r>
              <a:rPr lang="fr-FR" sz="3600" dirty="0"/>
              <a:t> La coopération environnementale et la gestion intégrée des ressources marines: étude de cas du parc transfrontalier de Mayumba-</a:t>
            </a:r>
            <a:r>
              <a:rPr lang="fr-FR" sz="3600" dirty="0" err="1"/>
              <a:t>Conkouati</a:t>
            </a:r>
            <a:endParaRPr lang="fr-FR" sz="3600" dirty="0"/>
          </a:p>
          <a:p>
            <a:pPr marL="0" indent="0">
              <a:buNone/>
            </a:pPr>
            <a:r>
              <a:rPr lang="fr-FR" sz="3600" dirty="0"/>
              <a:t>LESNIAK  Marie 	</a:t>
            </a:r>
            <a:r>
              <a:rPr lang="fr-FR" sz="3600" dirty="0" err="1"/>
              <a:t>Watching</a:t>
            </a:r>
            <a:r>
              <a:rPr lang="fr-FR" sz="3600" dirty="0"/>
              <a:t> the </a:t>
            </a:r>
            <a:r>
              <a:rPr lang="fr-FR" sz="3600" dirty="0" err="1"/>
              <a:t>watchers</a:t>
            </a:r>
            <a:r>
              <a:rPr lang="fr-FR" sz="3600" dirty="0"/>
              <a:t>: les plateformes globales sur les pêches et les forêts au crible des savoirs locaux.</a:t>
            </a:r>
            <a:r>
              <a:rPr lang="fr-FR" sz="2000" dirty="0"/>
              <a:t>	 </a:t>
            </a:r>
          </a:p>
          <a:p>
            <a:pPr marL="0" indent="0">
              <a:buNone/>
            </a:pPr>
            <a:r>
              <a:rPr lang="fr-FR" sz="2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59637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416E40-EA9C-7C59-0DFF-F546D38171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47CDC6C-1E73-CEE3-5333-615352D83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0493838-52B4-05C3-2124-F52ED5770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879491A-DC4E-CC94-AAAA-269534D11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CF48D83-40B5-D4E6-FCF8-A3A55A095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F6295C9-24DD-F0F2-99DC-AB13E83A9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515F27D-E978-1B96-9858-F18695E81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7BB8568-02A5-9F4F-A8D1-1D931D5249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258D312-023B-AB41-A771-E94335C2F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 dirty="0">
                <a:solidFill>
                  <a:srgbClr val="FFFFFF"/>
                </a:solidFill>
              </a:rPr>
              <a:t>Nouvelles inscriptions</a:t>
            </a:r>
            <a:br>
              <a:rPr lang="fr-FR" sz="4000" dirty="0">
                <a:solidFill>
                  <a:srgbClr val="FFFFFF"/>
                </a:solidFill>
              </a:rPr>
            </a:br>
            <a:r>
              <a:rPr lang="fr-FR" sz="4000" dirty="0">
                <a:solidFill>
                  <a:srgbClr val="FFFFFF"/>
                </a:solidFill>
              </a:rPr>
              <a:t>en cours 2025-2026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7A2295-EAA2-06E2-AA25-2ADC29A9F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695" y="176981"/>
            <a:ext cx="7490008" cy="6479457"/>
          </a:xfrm>
        </p:spPr>
        <p:txBody>
          <a:bodyPr anchor="ctr">
            <a:normAutofit fontScale="47500" lnSpcReduction="20000"/>
          </a:bodyPr>
          <a:lstStyle/>
          <a:p>
            <a:pPr marL="0" indent="0">
              <a:buNone/>
            </a:pPr>
            <a:r>
              <a:rPr lang="fr-FR" sz="3600" dirty="0">
                <a:solidFill>
                  <a:srgbClr val="FF0000"/>
                </a:solidFill>
              </a:rPr>
              <a:t>CENS</a:t>
            </a:r>
          </a:p>
          <a:p>
            <a:pPr marL="0" indent="0">
              <a:buNone/>
            </a:pPr>
            <a:r>
              <a:rPr lang="fr-FR" sz="3600" dirty="0"/>
              <a:t>DELUMEAU Mia 	La formation au haut niveau dans le football féminin français</a:t>
            </a:r>
          </a:p>
          <a:p>
            <a:pPr marL="0" indent="0">
              <a:buNone/>
            </a:pPr>
            <a:r>
              <a:rPr lang="fr-FR" sz="3600" dirty="0"/>
              <a:t>LAGRANGE Justine Sociologie d’un mouvement d’</a:t>
            </a:r>
            <a:r>
              <a:rPr lang="fr-FR" sz="3600" dirty="0" err="1"/>
              <a:t>entrepreneur·es</a:t>
            </a:r>
            <a:r>
              <a:rPr lang="fr-FR" sz="3600" dirty="0"/>
              <a:t> « responsables »</a:t>
            </a:r>
          </a:p>
          <a:p>
            <a:pPr marL="0" indent="0">
              <a:buNone/>
            </a:pPr>
            <a:r>
              <a:rPr lang="fr-FR" sz="3600" dirty="0"/>
              <a:t>GOLLAIN  Anaïs 	Rompre avec le sionisme, (re)devenir </a:t>
            </a:r>
            <a:r>
              <a:rPr lang="fr-FR" sz="3600" dirty="0" err="1"/>
              <a:t>juif·ve</a:t>
            </a:r>
            <a:r>
              <a:rPr lang="fr-FR" sz="3600" dirty="0"/>
              <a:t> Sociologie de l'engagement juif </a:t>
            </a:r>
            <a:r>
              <a:rPr lang="fr-FR" sz="3600" dirty="0" err="1"/>
              <a:t>decolonial</a:t>
            </a:r>
            <a:r>
              <a:rPr lang="fr-FR" sz="3600" dirty="0"/>
              <a:t> au lendemain du 7 octobre Une analyse comparée des </a:t>
            </a:r>
            <a:r>
              <a:rPr lang="fr-FR" sz="3600" dirty="0" err="1"/>
              <a:t>militant·es</a:t>
            </a:r>
            <a:r>
              <a:rPr lang="fr-FR" sz="3600" dirty="0"/>
              <a:t> </a:t>
            </a:r>
            <a:r>
              <a:rPr lang="fr-FR" sz="3600" dirty="0" err="1"/>
              <a:t>français·es</a:t>
            </a:r>
            <a:r>
              <a:rPr lang="fr-FR" sz="3600" dirty="0"/>
              <a:t> et </a:t>
            </a:r>
            <a:r>
              <a:rPr lang="fr-FR" sz="3600" dirty="0" err="1"/>
              <a:t>états-unien·nes</a:t>
            </a:r>
            <a:endParaRPr lang="fr-FR" sz="3600" dirty="0"/>
          </a:p>
          <a:p>
            <a:pPr marL="0" indent="0">
              <a:buNone/>
            </a:pPr>
            <a:r>
              <a:rPr lang="fr-FR" sz="3600" dirty="0">
                <a:solidFill>
                  <a:srgbClr val="FF0000"/>
                </a:solidFill>
              </a:rPr>
              <a:t>ESO</a:t>
            </a:r>
          </a:p>
          <a:p>
            <a:pPr marL="0" indent="0">
              <a:buNone/>
            </a:pPr>
            <a:r>
              <a:rPr lang="fr-FR" sz="3600" dirty="0"/>
              <a:t>GEFEN Simon 	Socio-géographie du vote dans les mondes périurbains des classes moyennes et supérieures</a:t>
            </a:r>
          </a:p>
          <a:p>
            <a:pPr marL="0" indent="0">
              <a:buNone/>
            </a:pPr>
            <a:r>
              <a:rPr lang="fr-FR" sz="3600" dirty="0">
                <a:solidFill>
                  <a:srgbClr val="FF0000"/>
                </a:solidFill>
              </a:rPr>
              <a:t>CFV</a:t>
            </a:r>
          </a:p>
          <a:p>
            <a:pPr marL="0" indent="0">
              <a:buNone/>
            </a:pPr>
            <a:r>
              <a:rPr lang="fr-FR" sz="3600" dirty="0"/>
              <a:t>MORCRETTE </a:t>
            </a:r>
            <a:r>
              <a:rPr lang="fr-FR" sz="3600" dirty="0" err="1"/>
              <a:t>ép</a:t>
            </a:r>
            <a:r>
              <a:rPr lang="fr-FR" sz="3600" dirty="0"/>
              <a:t>, </a:t>
            </a:r>
            <a:r>
              <a:rPr lang="fr-FR" sz="3600" dirty="0" err="1"/>
              <a:t>Aledo</a:t>
            </a:r>
            <a:r>
              <a:rPr lang="fr-FR" sz="3600" dirty="0"/>
              <a:t> Caroline 	La vie savante en Corse, 1830-1914. Le cas de l'histoire naturelle et de la médecine.</a:t>
            </a:r>
          </a:p>
          <a:p>
            <a:pPr marL="0" indent="0">
              <a:buNone/>
            </a:pPr>
            <a:r>
              <a:rPr lang="fr-FR" sz="3600" dirty="0"/>
              <a:t>SAFRE Camille 	Appréhender le vivant et son milieu en Grèce antique à l'époque classique</a:t>
            </a:r>
          </a:p>
          <a:p>
            <a:pPr marL="0" indent="0">
              <a:buNone/>
            </a:pPr>
            <a:r>
              <a:rPr lang="fr-FR" sz="3600" dirty="0" err="1">
                <a:solidFill>
                  <a:srgbClr val="FF0000"/>
                </a:solidFill>
              </a:rPr>
              <a:t>CReAAH</a:t>
            </a:r>
            <a:endParaRPr lang="fr-FR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3600" dirty="0"/>
              <a:t>BOUTIN  Albane 	Les demeures de campagne autour de Toulouse (XVIIe-XVIIIe siècles)</a:t>
            </a:r>
          </a:p>
          <a:p>
            <a:pPr marL="0" indent="0">
              <a:buNone/>
            </a:pPr>
            <a:r>
              <a:rPr lang="fr-FR" sz="3600" dirty="0"/>
              <a:t>COLOMY  Louna 	Le Langon (Vendée) et Rezé (Loire-Atlantique) à l'époque romaine : étude archéozoologique de deux agglomérations de la cité des Pictons</a:t>
            </a:r>
          </a:p>
          <a:p>
            <a:pPr marL="0" indent="0">
              <a:buNone/>
            </a:pPr>
            <a:r>
              <a:rPr lang="fr-FR" sz="2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281775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CE8BB9-85A5-30EE-3ADC-086D6419E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DDA8F1B-DCAE-C858-3693-22A184C81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E4B41D2-ED8D-C798-0F33-818EF7E67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7797F02-282F-0A52-5E2F-5C894A056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F221B1-AD45-753A-43B9-A8B9992D5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495E75E-CC07-0C61-CC70-F47AFC5485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7650827-930E-62E8-749B-FEF21E87D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580CE4C-B608-6F5F-7EEA-ECFD1E416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27FF7B2-B40F-CEA2-2FF8-1B717AC3C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 dirty="0">
                <a:solidFill>
                  <a:srgbClr val="FFFFFF"/>
                </a:solidFill>
              </a:rPr>
              <a:t>Nouvelles inscriptions</a:t>
            </a:r>
            <a:br>
              <a:rPr lang="fr-FR" sz="4000" dirty="0">
                <a:solidFill>
                  <a:srgbClr val="FFFFFF"/>
                </a:solidFill>
              </a:rPr>
            </a:br>
            <a:r>
              <a:rPr lang="fr-FR" sz="4000" dirty="0">
                <a:solidFill>
                  <a:srgbClr val="FFFFFF"/>
                </a:solidFill>
              </a:rPr>
              <a:t>en cours 2025-2026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404D61F-209E-68E3-5114-39EFEF208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811470" cy="5780817"/>
          </a:xfrm>
        </p:spPr>
        <p:txBody>
          <a:bodyPr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fr-FR" sz="2000" dirty="0">
                <a:highlight>
                  <a:srgbClr val="FFFF00"/>
                </a:highlight>
              </a:rPr>
              <a:t>LMU</a:t>
            </a:r>
            <a:r>
              <a:rPr lang="fr-FR" sz="2000" dirty="0"/>
              <a:t>	 </a:t>
            </a:r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ESO</a:t>
            </a:r>
          </a:p>
          <a:p>
            <a:pPr marL="0" indent="0" algn="just">
              <a:buNone/>
            </a:pPr>
            <a:r>
              <a:rPr lang="fr-FR" sz="2000" dirty="0"/>
              <a:t>GARRAUD Loriane : Amplification de la transition socio-écologique pour la neutralité carbone de Le Mans Métropole : diagnostic prospectif des initiatives et renforcement des capacités d’action des acteurs du territoire.</a:t>
            </a:r>
          </a:p>
          <a:p>
            <a:pPr marL="0" indent="0" algn="just">
              <a:buNone/>
            </a:pPr>
            <a:r>
              <a:rPr lang="fr-FR" sz="2000" dirty="0"/>
              <a:t>MARTIN Ronan : Adaptation aux changements climatiques et accroissement de la résilience de la Mayenne : construire les capacités d’agir des parties prenantes et réduire les vulnérabilités du territoire et des populations.</a:t>
            </a:r>
          </a:p>
          <a:p>
            <a:pPr marL="0" indent="0" algn="just">
              <a:buNone/>
            </a:pPr>
            <a:r>
              <a:rPr lang="fr-FR" sz="2000" dirty="0">
                <a:solidFill>
                  <a:srgbClr val="FF0000"/>
                </a:solidFill>
              </a:rPr>
              <a:t>TEMOS</a:t>
            </a:r>
          </a:p>
          <a:p>
            <a:pPr marL="0" indent="0" algn="just">
              <a:buNone/>
            </a:pPr>
            <a:r>
              <a:rPr lang="fr-FR" sz="2000" dirty="0"/>
              <a:t>PORCIER--BERTELS Arno : Archéologie et diplomatie en Mésopotamie, France-Allemagne (1850-1914).</a:t>
            </a:r>
          </a:p>
          <a:p>
            <a:pPr marL="0" indent="0" algn="just">
              <a:buNone/>
            </a:pPr>
            <a:r>
              <a:rPr lang="fr-FR" sz="2000" dirty="0"/>
              <a:t>ZIOU </a:t>
            </a:r>
            <a:r>
              <a:rPr lang="fr-FR" sz="2000" dirty="0" err="1"/>
              <a:t>ZIOU</a:t>
            </a:r>
            <a:r>
              <a:rPr lang="fr-FR" sz="2000" dirty="0"/>
              <a:t> </a:t>
            </a:r>
            <a:r>
              <a:rPr lang="fr-FR" sz="2000" dirty="0" err="1"/>
              <a:t>Abdesalam</a:t>
            </a:r>
            <a:r>
              <a:rPr lang="fr-FR" sz="2000" dirty="0"/>
              <a:t> : Histoire comparée des dispositifs de prévention en psychiatrie (France, Canada 1930-1980). </a:t>
            </a:r>
            <a:r>
              <a:rPr lang="fr-FR" sz="2000" dirty="0" err="1"/>
              <a:t>Cofund</a:t>
            </a:r>
            <a:r>
              <a:rPr lang="fr-FR" sz="2000" dirty="0"/>
              <a:t> </a:t>
            </a:r>
            <a:r>
              <a:rPr lang="fr-FR" sz="2000" dirty="0" err="1"/>
              <a:t>Breath</a:t>
            </a:r>
            <a:r>
              <a:rPr lang="fr-FR" sz="2000" dirty="0"/>
              <a:t>.</a:t>
            </a:r>
          </a:p>
          <a:p>
            <a:pPr marL="0" indent="0" algn="just">
              <a:buNone/>
            </a:pPr>
            <a:r>
              <a:rPr lang="fr-FR" sz="2000" dirty="0" err="1">
                <a:solidFill>
                  <a:srgbClr val="FF0000"/>
                </a:solidFill>
              </a:rPr>
              <a:t>CReAAH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fr-FR" sz="2000" dirty="0"/>
              <a:t>GUERIN Magali : Un village entre Diois et Baronnies au tournant des XVe-XVIe siècles. Dieulefit au miroir de l’édition des comptes consulaires et des registres d’Estimes.</a:t>
            </a:r>
          </a:p>
        </p:txBody>
      </p:sp>
    </p:spTree>
    <p:extLst>
      <p:ext uri="{BB962C8B-B14F-4D97-AF65-F5344CB8AC3E}">
        <p14:creationId xmlns:p14="http://schemas.microsoft.com/office/powerpoint/2010/main" val="820228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DFAC5C-45B9-B5DE-FF95-E4FDE6BE0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B105C0A-788E-3100-1429-AA51486786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3E36EAB-3A10-4AA9-6DDC-E811F70EC6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7E60A77-C570-1A9C-28DF-39FE38F063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5AD9AFB-F50C-3136-DFB2-3B2A95AA9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02504F8-EDC7-318F-0D23-B9F189DC89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078BAA0-DF2A-0027-F1B4-F431121ADE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B883A50-5174-2BE3-B80C-AC671F781D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C3625B8-2579-F9BE-6193-2415F71EF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 dirty="0">
                <a:solidFill>
                  <a:srgbClr val="FFFFFF"/>
                </a:solidFill>
              </a:rPr>
              <a:t>Nouvelles inscriptions</a:t>
            </a:r>
            <a:br>
              <a:rPr lang="fr-FR" sz="4000" dirty="0">
                <a:solidFill>
                  <a:srgbClr val="FFFFFF"/>
                </a:solidFill>
              </a:rPr>
            </a:br>
            <a:r>
              <a:rPr lang="fr-FR" sz="4000" dirty="0">
                <a:solidFill>
                  <a:srgbClr val="FFFFFF"/>
                </a:solidFill>
              </a:rPr>
              <a:t>en cours 2025-2026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69EF35-998C-9C07-B633-3F31F9A60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780817"/>
          </a:xfrm>
        </p:spPr>
        <p:txBody>
          <a:bodyPr anchor="ctr">
            <a:normAutofit fontScale="92500" lnSpcReduction="20000"/>
          </a:bodyPr>
          <a:lstStyle/>
          <a:p>
            <a:pPr marL="0" indent="0" algn="ctr">
              <a:buNone/>
            </a:pPr>
            <a:r>
              <a:rPr lang="fr-FR" sz="2000" dirty="0">
                <a:highlight>
                  <a:srgbClr val="FFFF00"/>
                </a:highlight>
              </a:rPr>
              <a:t>UA</a:t>
            </a:r>
          </a:p>
          <a:p>
            <a:pPr marL="0" indent="0" algn="just">
              <a:buNone/>
            </a:pPr>
            <a:r>
              <a:rPr lang="fr-FR" sz="2000" dirty="0">
                <a:solidFill>
                  <a:srgbClr val="FF0000"/>
                </a:solidFill>
              </a:rPr>
              <a:t>ESO</a:t>
            </a:r>
          </a:p>
          <a:p>
            <a:pPr marL="0" indent="0" algn="just">
              <a:buNone/>
            </a:pPr>
            <a:r>
              <a:rPr lang="fr-FR" sz="2000" dirty="0"/>
              <a:t>BEN RAIS Linda	DISCRIMINATIONS SPATIALES ET LGBT+ DANS LE MONDE DU TRAVAIL : STRATÉGIES D’ADAPTATION ET PERCEPTIONS TERRITORIALES</a:t>
            </a:r>
          </a:p>
          <a:p>
            <a:pPr marL="0" indent="0" algn="just">
              <a:buNone/>
            </a:pPr>
            <a:r>
              <a:rPr lang="fr-FR" sz="2000" dirty="0"/>
              <a:t>GOURFI	Abdelali	Analyse Multi-échelles de la Végétation Urbaine, Justice Environnementale et Ilots de chaleur : Approches Équilibrées pour une Planification Urbaine Inclusive</a:t>
            </a:r>
          </a:p>
          <a:p>
            <a:pPr marL="0" indent="0" algn="just">
              <a:buNone/>
            </a:pPr>
            <a:r>
              <a:rPr lang="fr-FR" sz="2000" dirty="0">
                <a:solidFill>
                  <a:srgbClr val="FF0000"/>
                </a:solidFill>
              </a:rPr>
              <a:t>TEMOS</a:t>
            </a:r>
          </a:p>
          <a:p>
            <a:pPr marL="0" indent="0" algn="just">
              <a:buNone/>
            </a:pPr>
            <a:r>
              <a:rPr lang="fr-FR" sz="2000" dirty="0"/>
              <a:t>ELIET Valentine	L’école et les enfants (d’)</a:t>
            </a:r>
            <a:r>
              <a:rPr lang="fr-FR" sz="2000" dirty="0" err="1"/>
              <a:t>immigré∙es</a:t>
            </a:r>
            <a:r>
              <a:rPr lang="fr-FR" sz="2000" dirty="0"/>
              <a:t> : une histoire sociale des </a:t>
            </a:r>
            <a:r>
              <a:rPr lang="fr-FR" sz="2000" dirty="0" err="1"/>
              <a:t>boursier∙ères</a:t>
            </a:r>
            <a:r>
              <a:rPr lang="fr-FR" sz="2000" dirty="0"/>
              <a:t> </a:t>
            </a:r>
            <a:r>
              <a:rPr lang="fr-FR" sz="2000" dirty="0" err="1"/>
              <a:t>étranger∙ères</a:t>
            </a:r>
            <a:r>
              <a:rPr lang="fr-FR" sz="2000" dirty="0"/>
              <a:t> en France de 1936 à 1973</a:t>
            </a:r>
          </a:p>
          <a:p>
            <a:pPr marL="0" indent="0" algn="just">
              <a:buNone/>
            </a:pPr>
            <a:r>
              <a:rPr lang="fr-FR" sz="2000" dirty="0"/>
              <a:t>GABARET Marie-Anne	L'humilité du souverain dans les royaumes wisigothique et franc (418-milieu du IXe s.)</a:t>
            </a:r>
          </a:p>
          <a:p>
            <a:pPr marL="0" indent="0" algn="just">
              <a:buNone/>
            </a:pPr>
            <a:r>
              <a:rPr lang="fr-FR" sz="2000" dirty="0"/>
              <a:t>DREVET	Paola 	L’enfance irrégulière en contexte postcolonial. L’exemple des  départements d’Outre-mer (Antilles, Guadeloupe, Guyane) de 1946 aux  années 1970.</a:t>
            </a:r>
          </a:p>
          <a:p>
            <a:pPr marL="0" indent="0">
              <a:buNone/>
            </a:pPr>
            <a:r>
              <a:rPr lang="fr-FR" sz="2000" dirty="0"/>
              <a:t>FAUCHER Henri	Les arsenaux royaux du Ponant (1285-1461) : espaces, acteurs et stratégies</a:t>
            </a:r>
          </a:p>
          <a:p>
            <a:pPr marL="0" indent="0">
              <a:buNone/>
            </a:pPr>
            <a:r>
              <a:rPr lang="fr-FR" sz="2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7027105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6915</TotalTime>
  <Words>1921</Words>
  <Application>Microsoft Office PowerPoint</Application>
  <PresentationFormat>Grand écran</PresentationFormat>
  <Paragraphs>247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Aptos Narrow</vt:lpstr>
      <vt:lpstr>Arial</vt:lpstr>
      <vt:lpstr>Wingdings</vt:lpstr>
      <vt:lpstr>Thème Office</vt:lpstr>
      <vt:lpstr>Conseil ED STT</vt:lpstr>
      <vt:lpstr>Participant.e.s</vt:lpstr>
      <vt:lpstr>Ordre du jour</vt:lpstr>
      <vt:lpstr>Informations </vt:lpstr>
      <vt:lpstr>Concours contrats doctoraux</vt:lpstr>
      <vt:lpstr>Nouvelles inscriptions en cours 2025-2026, en attendant la commission des thèses</vt:lpstr>
      <vt:lpstr>Nouvelles inscriptions en cours 2025-2026</vt:lpstr>
      <vt:lpstr>Nouvelles inscriptions en cours 2025-2026</vt:lpstr>
      <vt:lpstr>Nouvelles inscriptions en cours 2025-2026</vt:lpstr>
      <vt:lpstr>Modification du règlement intérieur de l’ED</vt:lpstr>
      <vt:lpstr>Formations proposées par l’ED 2025-2026</vt:lpstr>
      <vt:lpstr>Résultat des enquêtes</vt:lpstr>
      <vt:lpstr>Enquête sur la formation</vt:lpstr>
      <vt:lpstr>Enquête sur la formation</vt:lpstr>
      <vt:lpstr>Annuaire des docteurs</vt:lpstr>
      <vt:lpstr>Prochaines réunions…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Didier Boisson</dc:creator>
  <cp:lastModifiedBy>Fatima Douasse</cp:lastModifiedBy>
  <cp:revision>27</cp:revision>
  <dcterms:created xsi:type="dcterms:W3CDTF">2024-08-30T08:24:51Z</dcterms:created>
  <dcterms:modified xsi:type="dcterms:W3CDTF">2025-10-02T06:47:43Z</dcterms:modified>
</cp:coreProperties>
</file>