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6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41" autoAdjust="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B4EECF-3CD1-321E-F66F-47A728E2A9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0200E37-FBF5-0B57-3B7E-286B15620D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7C641A-81D9-9A6E-50AB-71E172B83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8D09-24BC-402E-8F1C-EDE6453FD268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9E9AFA-B73A-8408-A26C-F12344F80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C7F5BB-FEF7-AADD-7C5C-0DAF21F7D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4CB7-9876-4134-A9D1-18363C371A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99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369FD0-7186-E90C-F84E-21B312CBD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ED16A3D-63C4-6921-2A7F-892C79A823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2A5A38-DE21-318E-6E0A-DFD183207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8D09-24BC-402E-8F1C-EDE6453FD268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AB35BB-A1A4-55FF-39D3-42CC91284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C3074E-8710-955D-D958-421A7B977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4CB7-9876-4134-A9D1-18363C371A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45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8753536-B425-3A01-CDBB-DBDC16A0FD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72BF50B-E9FD-7596-D1E0-36BDA71D7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0021D9-CEA4-59A3-7DAE-FCCB6BAE7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8D09-24BC-402E-8F1C-EDE6453FD268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6AE964-4B49-F7F7-B42A-4E9875A07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85142D-0411-9CED-3107-3C7311C9B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4CB7-9876-4134-A9D1-18363C371A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367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322C9D-1D72-FF8C-6E38-AF1C7B0C7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A87995-B79F-3F4A-0DA9-12C9E77BD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F20E71-FA57-9F4F-BE47-DFDA123AF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8D09-24BC-402E-8F1C-EDE6453FD268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9784A7-B3F7-CA55-B3B4-F22D552B3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91821A-8948-7DB3-0C30-26104B961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4CB7-9876-4134-A9D1-18363C371A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573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EE6820-BCC9-3CE3-4572-AE340C1BC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0F8FAD-5156-E13A-E20B-353748056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AD7FC8-3331-4B0A-37FF-C291B127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8D09-24BC-402E-8F1C-EDE6453FD268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A9624D-A672-BF54-731D-B2E401CF7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1BDC81-5B23-3145-4789-069BD0F52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4CB7-9876-4134-A9D1-18363C371A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053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BB0C5D-29FA-1FFD-75F3-192B020B5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20425D-5AB2-C883-471C-5821CDB9FD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17CC514-FA8C-5307-3BEB-C17A82996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A27863-B736-BE88-EB34-143D180FC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8D09-24BC-402E-8F1C-EDE6453FD268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1028C9-ECA2-04A5-F2CA-FE0367A64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C038F47-FBEE-E02A-1DF3-6A2FE1FFF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4CB7-9876-4134-A9D1-18363C371A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0613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0A6AB5-B46A-F9F5-EFBF-2A28739ED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FE193B-99F1-1942-FC9C-2578756AD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DE8CB68-AD2F-3027-C9EF-FF362F578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C66902-E3EB-ED9B-B7C9-C19E9B599C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A6A452A-94B3-D22A-38D7-4019992CCF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1C86F4B-77C0-0D8D-9997-0F4DB39CB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8D09-24BC-402E-8F1C-EDE6453FD268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4659FFF-7F54-850D-906C-819B17D54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52E9569-57CF-A855-74AD-7861D69B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4CB7-9876-4134-A9D1-18363C371A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81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DBF304-B8DA-6702-9821-8A14B5EEE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1EB6D7D-DEF8-0C1C-7412-9FCBB0EFC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8D09-24BC-402E-8F1C-EDE6453FD268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F961CA-77F6-22EB-43C3-E88BC512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0EA07DB-FE68-7F9A-FE32-8DF75322A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4CB7-9876-4134-A9D1-18363C371A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63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E0F3DB-BDDD-4E03-9093-55E102835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8D09-24BC-402E-8F1C-EDE6453FD268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AD2AA68-7AAD-7CFA-C9DF-24E3D97CB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483292-F589-CE48-6461-6E91660DD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4CB7-9876-4134-A9D1-18363C371A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5166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5E833A-E557-D8C3-5F0D-0F47769F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77B6F6-4373-F3AD-50F4-948C27A9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D7B5FA8-5CEB-8B1F-CD20-1C304B699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706CA0-3639-4192-2C0B-C0F89CE6E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8D09-24BC-402E-8F1C-EDE6453FD268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BF7E20-EB26-AC99-9516-E6AF04AAE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8DA95E4-4869-0C1C-4455-CDB9C7E8B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4CB7-9876-4134-A9D1-18363C371A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9206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C1E7D4-7391-1E91-AA8F-A6ABD2E6A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3B57E20-0473-9D24-1C94-8982661ABE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0CFDF2-7025-9112-B7A6-FB5EB5619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CCE1DFB-1B21-C307-91DB-06542E6F0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8D09-24BC-402E-8F1C-EDE6453FD268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7544391-2F95-75EA-8F30-FA552E25D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6E8741-FCFF-9304-5780-00B1899B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54CB7-9876-4134-A9D1-18363C371A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649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58CDB26-952F-E334-ACD5-566945E97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D386A6-C1AC-57DF-CDE1-12AF48EF8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505719-19F2-A9A4-2B0E-7EA1CEA96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5D8D09-24BC-402E-8F1C-EDE6453FD268}" type="datetimeFigureOut">
              <a:rPr lang="fr-FR" smtClean="0"/>
              <a:t>04/07/2025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550580-E886-3C1B-575B-2E46B52EF5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8CF795-8A20-A7C9-09A7-A8FE756E4E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054CB7-9876-4134-A9D1-18363C371A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879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3924054-0376-743A-EFDF-E66A718632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Conseil ED STT</a:t>
            </a:r>
            <a:b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10 juin 2025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D5763AA-F529-02E4-B6B4-F98E38B216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000" dirty="0"/>
              <a:t>Ordre du jour: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- </a:t>
            </a:r>
            <a:r>
              <a:rPr lang="en-US" sz="2000" dirty="0" err="1"/>
              <a:t>informations</a:t>
            </a:r>
            <a:r>
              <a:rPr lang="en-US" sz="2000" dirty="0"/>
              <a:t> (budget, avenir des ED après 2028)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- proposition d'un nouveau </a:t>
            </a:r>
            <a:r>
              <a:rPr lang="en-US" sz="2000" dirty="0" err="1"/>
              <a:t>membre</a:t>
            </a:r>
            <a:r>
              <a:rPr lang="en-US" sz="2000" dirty="0"/>
              <a:t> du conseil pour le CRHIA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- retour sur les </a:t>
            </a:r>
            <a:r>
              <a:rPr lang="en-US" sz="2000" dirty="0" err="1"/>
              <a:t>journées</a:t>
            </a:r>
            <a:r>
              <a:rPr lang="en-US" sz="2000" dirty="0"/>
              <a:t> </a:t>
            </a:r>
            <a:r>
              <a:rPr lang="en-US" sz="2000" dirty="0" err="1"/>
              <a:t>doctorales</a:t>
            </a:r>
            <a:r>
              <a:rPr lang="en-US" sz="2000" dirty="0"/>
              <a:t> de Quiberon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- </a:t>
            </a:r>
            <a:r>
              <a:rPr lang="en-US" sz="2000" dirty="0" err="1"/>
              <a:t>mobilité</a:t>
            </a:r>
            <a:r>
              <a:rPr lang="en-US" sz="2000" dirty="0"/>
              <a:t> </a:t>
            </a:r>
            <a:r>
              <a:rPr lang="en-US" sz="2000" dirty="0" err="1"/>
              <a:t>doctorale</a:t>
            </a:r>
            <a:endParaRPr lang="en-US" sz="20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- questionnaire sur </a:t>
            </a:r>
            <a:r>
              <a:rPr lang="en-US" sz="2000" dirty="0" err="1"/>
              <a:t>l'évaluation</a:t>
            </a:r>
            <a:r>
              <a:rPr lang="en-US" sz="2000" dirty="0"/>
              <a:t> de la formation </a:t>
            </a:r>
            <a:r>
              <a:rPr lang="en-US" sz="2000" dirty="0" err="1"/>
              <a:t>doctorale</a:t>
            </a:r>
            <a:endParaRPr lang="en-US" sz="20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- les </a:t>
            </a:r>
            <a:r>
              <a:rPr lang="en-US" sz="2000" dirty="0" err="1"/>
              <a:t>contrats</a:t>
            </a:r>
            <a:r>
              <a:rPr lang="en-US" sz="2000" dirty="0"/>
              <a:t> </a:t>
            </a:r>
            <a:r>
              <a:rPr lang="en-US" sz="2000" dirty="0" err="1"/>
              <a:t>doctoraux</a:t>
            </a:r>
            <a:r>
              <a:rPr lang="en-US" sz="2000" dirty="0"/>
              <a:t> (concours, Breath)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50028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80F7CFA-571F-09C7-64FA-94961A443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r-FR" sz="4000">
                <a:solidFill>
                  <a:srgbClr val="FFFFFF"/>
                </a:solidFill>
              </a:rPr>
              <a:t>Les contrats doctoraux - BREATH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BFB44D10-DFC7-3E2C-CB50-DE061E8B2B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2406944"/>
              </p:ext>
            </p:extLst>
          </p:nvPr>
        </p:nvGraphicFramePr>
        <p:xfrm>
          <a:off x="4543426" y="850106"/>
          <a:ext cx="7136605" cy="4995722"/>
        </p:xfrm>
        <a:graphic>
          <a:graphicData uri="http://schemas.openxmlformats.org/drawingml/2006/table">
            <a:tbl>
              <a:tblPr firstRow="1" bandRow="1"/>
              <a:tblGrid>
                <a:gridCol w="1464963">
                  <a:extLst>
                    <a:ext uri="{9D8B030D-6E8A-4147-A177-3AD203B41FA5}">
                      <a16:colId xmlns:a16="http://schemas.microsoft.com/office/drawing/2014/main" val="4152139758"/>
                    </a:ext>
                  </a:extLst>
                </a:gridCol>
                <a:gridCol w="229163">
                  <a:extLst>
                    <a:ext uri="{9D8B030D-6E8A-4147-A177-3AD203B41FA5}">
                      <a16:colId xmlns:a16="http://schemas.microsoft.com/office/drawing/2014/main" val="342540858"/>
                    </a:ext>
                  </a:extLst>
                </a:gridCol>
                <a:gridCol w="3719945">
                  <a:extLst>
                    <a:ext uri="{9D8B030D-6E8A-4147-A177-3AD203B41FA5}">
                      <a16:colId xmlns:a16="http://schemas.microsoft.com/office/drawing/2014/main" val="2603452575"/>
                    </a:ext>
                  </a:extLst>
                </a:gridCol>
                <a:gridCol w="1077887">
                  <a:extLst>
                    <a:ext uri="{9D8B030D-6E8A-4147-A177-3AD203B41FA5}">
                      <a16:colId xmlns:a16="http://schemas.microsoft.com/office/drawing/2014/main" val="1367291226"/>
                    </a:ext>
                  </a:extLst>
                </a:gridCol>
                <a:gridCol w="644647">
                  <a:extLst>
                    <a:ext uri="{9D8B030D-6E8A-4147-A177-3AD203B41FA5}">
                      <a16:colId xmlns:a16="http://schemas.microsoft.com/office/drawing/2014/main" val="1041026204"/>
                    </a:ext>
                  </a:extLst>
                </a:gridCol>
              </a:tblGrid>
              <a:tr h="3798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Beriot Jiometio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ptos" panose="020B0004020202020204" pitchFamily="34" charset="0"/>
                        </a:rPr>
                        <a:t>Access to care : Medical deserts and social environmental determinants of health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Aline RAMOND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effectLst/>
                          <a:latin typeface="Aptos" panose="020B0004020202020204" pitchFamily="34" charset="0"/>
                        </a:rPr>
                        <a:t>Angers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29638"/>
                  </a:ext>
                </a:extLst>
              </a:tr>
              <a:tr h="3798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effectLst/>
                          <a:latin typeface="Aptos" panose="020B0004020202020204" pitchFamily="34" charset="0"/>
                        </a:rPr>
                        <a:t>Carina </a:t>
                      </a:r>
                      <a:r>
                        <a:rPr lang="fr-FR" sz="1000" b="1" i="0" u="none" strike="noStrike" dirty="0" err="1">
                          <a:effectLst/>
                          <a:latin typeface="Aptos" panose="020B0004020202020204" pitchFamily="34" charset="0"/>
                        </a:rPr>
                        <a:t>Berglund</a:t>
                      </a:r>
                      <a:endParaRPr lang="fr-FR" sz="1000" b="1" i="0" u="none" strike="noStrike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ptos" panose="020B0004020202020204" pitchFamily="34" charset="0"/>
                        </a:rPr>
                        <a:t>Cold Water Immersion: An Interdisciplinary Approach to Exploring Mental Health and Psychological Flexibility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Thibault Deschamps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Nantes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228324"/>
                  </a:ext>
                </a:extLst>
              </a:tr>
              <a:tr h="54714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Nada Kajad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ptos" panose="020B0004020202020204" pitchFamily="34" charset="0"/>
                        </a:rPr>
                        <a:t>Design and evaluation of a training program on environmental health for care professionals based on the patient partnership approach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Marianne LEFEBVRE 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Angers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453263"/>
                  </a:ext>
                </a:extLst>
              </a:tr>
              <a:tr h="3798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effectLst/>
                          <a:latin typeface="Aptos" panose="020B0004020202020204" pitchFamily="34" charset="0"/>
                        </a:rPr>
                        <a:t>Julie Tamba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ptos" panose="020B0004020202020204" pitchFamily="34" charset="0"/>
                        </a:rPr>
                        <a:t>Ethical and legal issues of e-health concerning the elderly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Magalie Bouteille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Le Mans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037627"/>
                  </a:ext>
                </a:extLst>
              </a:tr>
              <a:tr h="3798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Sathishkumar Sundaramoorthy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ptos" panose="020B0004020202020204" pitchFamily="34" charset="0"/>
                        </a:rPr>
                        <a:t>Eye Movement Patterns as Markers of Autobiographical Memory </a:t>
                      </a:r>
                      <a:r>
                        <a:rPr lang="en-US" sz="1000" b="1" i="0" u="none" strike="noStrike" dirty="0" err="1">
                          <a:effectLst/>
                          <a:latin typeface="Aptos" panose="020B0004020202020204" pitchFamily="34" charset="0"/>
                        </a:rPr>
                        <a:t>Overgenerality</a:t>
                      </a:r>
                      <a:r>
                        <a:rPr lang="en-US" sz="1000" b="1" i="0" u="none" strike="noStrike" dirty="0">
                          <a:effectLst/>
                          <a:latin typeface="Aptos" panose="020B0004020202020204" pitchFamily="34" charset="0"/>
                        </a:rPr>
                        <a:t> in Depression (EMO-Dep)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Mohammed EL HAJ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Nantes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173116"/>
                  </a:ext>
                </a:extLst>
              </a:tr>
              <a:tr h="3798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Sara Borancic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ptos" panose="020B0004020202020204" pitchFamily="34" charset="0"/>
                        </a:rPr>
                        <a:t>Inside Out: The Role of Interoception in Health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Pierpaolo IODICE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Le Mans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023976"/>
                  </a:ext>
                </a:extLst>
              </a:tr>
              <a:tr h="52803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Urvashi Arora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ptos" panose="020B0004020202020204" pitchFamily="34" charset="0"/>
                        </a:rPr>
                        <a:t>Patients' and healthcare professionals' views on quality of life and the care pathway in Myeloproliferative neoplasms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Valérie UGO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Angers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713089"/>
                  </a:ext>
                </a:extLst>
              </a:tr>
              <a:tr h="54714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Hasna Bouazzati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Aptos" panose="020B0004020202020204" pitchFamily="34" charset="0"/>
                        </a:rPr>
                        <a:t>Study of microplastic contamination in relation to emerging contaminants: ecological and social consequences on French natural reserves (SMICER)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effectLst/>
                          <a:latin typeface="Aptos" panose="020B0004020202020204" pitchFamily="34" charset="0"/>
                        </a:rPr>
                        <a:t>Mohammed MANAAN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Nantes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916045"/>
                  </a:ext>
                </a:extLst>
              </a:tr>
              <a:tr h="54714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Maougnon Marie Antoinette Hounsa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ptos" panose="020B0004020202020204" pitchFamily="34" charset="0"/>
                        </a:rPr>
                        <a:t>Tracing and locate configurations at risk of contamination by Mycobacterium ulcerans using detailed lifestyle surveys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Matthieu EVEILLARD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Angers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337677"/>
                  </a:ext>
                </a:extLst>
              </a:tr>
              <a:tr h="3798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err="1">
                          <a:effectLst/>
                          <a:latin typeface="Aptos" panose="020B0004020202020204" pitchFamily="34" charset="0"/>
                        </a:rPr>
                        <a:t>Abdesalam</a:t>
                      </a:r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fr-FR" sz="1000" b="1" i="0" u="none" strike="noStrike" err="1">
                          <a:effectLst/>
                          <a:latin typeface="Aptos" panose="020B0004020202020204" pitchFamily="34" charset="0"/>
                        </a:rPr>
                        <a:t>Ziou</a:t>
                      </a:r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fr-FR" sz="1000" b="1" i="0" u="none" strike="noStrike" err="1">
                          <a:effectLst/>
                          <a:latin typeface="Aptos" panose="020B0004020202020204" pitchFamily="34" charset="0"/>
                        </a:rPr>
                        <a:t>Ziou</a:t>
                      </a:r>
                      <a:endParaRPr lang="fr-FR" sz="1000" b="1" i="0" u="none" strike="noStrike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ptos" panose="020B0004020202020204" pitchFamily="34" charset="0"/>
                        </a:rPr>
                        <a:t>Comparative history of preventive measures in psychiatry (France, Canada and other countries 1930-1980)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effectLst/>
                          <a:latin typeface="Aptos" panose="020B0004020202020204" pitchFamily="34" charset="0"/>
                        </a:rPr>
                        <a:t>Hervé GUILLEMAIN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effectLst/>
                          <a:latin typeface="Aptos" panose="020B0004020202020204" pitchFamily="34" charset="0"/>
                        </a:rPr>
                        <a:t>Le Mans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09866"/>
                  </a:ext>
                </a:extLst>
              </a:tr>
              <a:tr h="54714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Fanny Evrard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ptos" panose="020B0004020202020204" pitchFamily="34" charset="0"/>
                        </a:rPr>
                        <a:t>The patient and his personal electronic health record. Study of a form of ego-archives in French-speaking Belgium, France and Luxembourg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ptos" panose="020B0004020202020204" pitchFamily="34" charset="0"/>
                        </a:rPr>
                        <a:t>Patrice MARCILLOUX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effectLst/>
                          <a:latin typeface="Aptos" panose="020B0004020202020204" pitchFamily="34" charset="0"/>
                        </a:rPr>
                        <a:t>Angers</a:t>
                      </a:r>
                    </a:p>
                  </a:txBody>
                  <a:tcPr marL="4863" marR="4863" marT="4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214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4272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6DB0CD5-CBD2-5EF2-9F93-F1381EA8E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Les contrats doctoraux - CDE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D3F1F1A5-1D6D-22C2-2160-0C22F7F3E7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13798" y="1966293"/>
            <a:ext cx="6164403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198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59ECB2-DB6C-E09B-9AC3-BB23FC286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9426A94-4DCB-8B2A-5A35-D00A8D41E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425CC2-1355-6782-5FEB-326B68A9F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2B3811-DBDD-767F-7675-A1A4258FC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1C237FD-AEBA-B88E-F3B3-D70B7A939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35D5F11-B0B2-CCEB-0FD0-CB49C70A3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Les contrats doctoraux - CDE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7AC293-3A2F-6CED-F083-838D53DC1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Les dossiers déposés: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LMU: un dossier déposé TEMOS</a:t>
            </a:r>
          </a:p>
          <a:p>
            <a:pPr marL="0" indent="0">
              <a:buNone/>
            </a:pPr>
            <a:r>
              <a:rPr lang="fr-FR" dirty="0"/>
              <a:t>UA: 	ESO: 2 dossiers déposés</a:t>
            </a:r>
          </a:p>
          <a:p>
            <a:pPr marL="0" indent="0">
              <a:buNone/>
            </a:pPr>
            <a:r>
              <a:rPr lang="fr-FR" dirty="0"/>
              <a:t>	TEMOS: 2 dossiers déposés</a:t>
            </a:r>
          </a:p>
          <a:p>
            <a:pPr marL="0" indent="0">
              <a:buNone/>
            </a:pPr>
            <a:r>
              <a:rPr lang="fr-FR" dirty="0"/>
              <a:t>NU:	CENS: 2 dossiers déposés</a:t>
            </a:r>
          </a:p>
          <a:p>
            <a:pPr marL="0" indent="0">
              <a:buNone/>
            </a:pPr>
            <a:r>
              <a:rPr lang="fr-FR" dirty="0"/>
              <a:t>	CRHIA: 2 dossiers déposés</a:t>
            </a:r>
          </a:p>
          <a:p>
            <a:pPr marL="0" indent="0">
              <a:buNone/>
            </a:pPr>
            <a:r>
              <a:rPr lang="fr-FR" dirty="0"/>
              <a:t>	ESO: 3 dossiers déposés, 1 refusé</a:t>
            </a:r>
          </a:p>
        </p:txBody>
      </p:sp>
    </p:spTree>
    <p:extLst>
      <p:ext uri="{BB962C8B-B14F-4D97-AF65-F5344CB8AC3E}">
        <p14:creationId xmlns:p14="http://schemas.microsoft.com/office/powerpoint/2010/main" val="3913647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4F5F8B-ED77-359C-EC59-992CC31ED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E81889-6C4D-3AA4-723C-650329AD3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0B3F7D-440A-3B52-F348-BCC3B2B876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8B654D-1F1C-47AB-8E3B-666D78384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9E8B5F4-F5B8-18FF-A496-27FA88C950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BADA8E5-1275-4144-35BE-AFA625E22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FAD64F0-04FB-8C02-7C50-6CA8EA525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41B6AB9-76F4-545E-6775-37DBCA5E2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7E6B9D-6546-DE60-C0F4-A1341E02B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Conseil ED STT</a:t>
            </a:r>
            <a:b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10 juin 2025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FC4C2EC-4F96-2D7F-E350-9C6133DE2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dirty="0" err="1"/>
              <a:t>Personnes</a:t>
            </a:r>
            <a:r>
              <a:rPr lang="en-US" sz="2000" dirty="0"/>
              <a:t> </a:t>
            </a:r>
            <a:r>
              <a:rPr lang="en-US" sz="2000" dirty="0" err="1"/>
              <a:t>présentes</a:t>
            </a:r>
            <a:r>
              <a:rPr lang="en-US" sz="2000" dirty="0"/>
              <a:t>: Didier Boisson, Gabrielle Cadier, Nathalie </a:t>
            </a:r>
            <a:r>
              <a:rPr lang="en-US" sz="2000" dirty="0" err="1"/>
              <a:t>Carcaud</a:t>
            </a:r>
            <a:r>
              <a:rPr lang="en-US" sz="2000" dirty="0"/>
              <a:t>, Hugo Doux, Richard Gaillard, Virginie </a:t>
            </a:r>
            <a:r>
              <a:rPr lang="en-US" sz="2000" dirty="0" err="1"/>
              <a:t>Gautron</a:t>
            </a:r>
            <a:r>
              <a:rPr lang="en-US" sz="2000" dirty="0"/>
              <a:t>, Stanislas Jeannesson, Frédérique Le Guillon, Mireille </a:t>
            </a:r>
            <a:r>
              <a:rPr lang="en-US" sz="2000" dirty="0" err="1"/>
              <a:t>Loirat</a:t>
            </a:r>
            <a:r>
              <a:rPr lang="en-US" sz="2000" dirty="0"/>
              <a:t>, François </a:t>
            </a:r>
            <a:r>
              <a:rPr lang="en-US" sz="2000" dirty="0" err="1"/>
              <a:t>Madoré</a:t>
            </a:r>
            <a:r>
              <a:rPr lang="en-US" sz="2000" dirty="0"/>
              <a:t>, Hélène </a:t>
            </a:r>
            <a:r>
              <a:rPr lang="en-US" sz="2000" dirty="0" err="1"/>
              <a:t>Rouseau</a:t>
            </a:r>
            <a:r>
              <a:rPr lang="en-US" sz="2000" dirty="0"/>
              <a:t>-Chambon, Elise Roy, Moïse </a:t>
            </a:r>
            <a:r>
              <a:rPr lang="en-US" sz="2000" dirty="0" err="1"/>
              <a:t>Tsayem</a:t>
            </a:r>
            <a:r>
              <a:rPr lang="en-US" sz="2000" dirty="0"/>
              <a:t>, Véronique Van </a:t>
            </a:r>
            <a:r>
              <a:rPr lang="en-US" sz="2000" dirty="0" err="1"/>
              <a:t>Tilbeurgh</a:t>
            </a:r>
            <a:r>
              <a:rPr lang="en-US" sz="2000" dirty="0"/>
              <a:t>, Antoine </a:t>
            </a:r>
            <a:r>
              <a:rPr lang="en-US" sz="2000" dirty="0" err="1"/>
              <a:t>Vion</a:t>
            </a:r>
            <a:endParaRPr lang="en-US" sz="20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dirty="0" err="1"/>
              <a:t>Personnes</a:t>
            </a:r>
            <a:r>
              <a:rPr lang="en-US" sz="2000" dirty="0"/>
              <a:t> </a:t>
            </a:r>
            <a:r>
              <a:rPr lang="en-US" sz="2000" dirty="0" err="1"/>
              <a:t>excusées</a:t>
            </a:r>
            <a:r>
              <a:rPr lang="en-US" sz="2000" dirty="0"/>
              <a:t>: Guilhem Anzalone, Estelle Bertrand, M. Blanchet, Rémy Blans, Dylan </a:t>
            </a:r>
            <a:r>
              <a:rPr lang="en-US" sz="2000"/>
              <a:t>Boisselier, Jeanne </a:t>
            </a:r>
            <a:r>
              <a:rPr lang="en-US" sz="2000" dirty="0" err="1"/>
              <a:t>Delanoue</a:t>
            </a:r>
            <a:r>
              <a:rPr lang="en-US" sz="2000" dirty="0"/>
              <a:t>, Laurent </a:t>
            </a:r>
            <a:r>
              <a:rPr lang="en-US" sz="2000" dirty="0" err="1"/>
              <a:t>Devisme</a:t>
            </a:r>
            <a:r>
              <a:rPr lang="en-US" sz="2000" dirty="0"/>
              <a:t>, Laurent Godet, Hervé </a:t>
            </a:r>
            <a:r>
              <a:rPr lang="en-US" sz="2000" dirty="0" err="1"/>
              <a:t>Guillemain</a:t>
            </a:r>
            <a:r>
              <a:rPr lang="en-US" sz="2000" dirty="0"/>
              <a:t>, Catherine Leroi, Leila </a:t>
            </a:r>
            <a:r>
              <a:rPr lang="en-US" sz="2000" dirty="0" err="1"/>
              <a:t>Necibi</a:t>
            </a:r>
            <a:r>
              <a:rPr lang="en-US" sz="2000" dirty="0"/>
              <a:t>, Chloé </a:t>
            </a:r>
            <a:r>
              <a:rPr lang="en-US" sz="2000" dirty="0" err="1"/>
              <a:t>Sivy</a:t>
            </a:r>
            <a:r>
              <a:rPr lang="en-US" sz="2000" dirty="0"/>
              <a:t>, Pierre Teissier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 dirty="0" err="1"/>
              <a:t>Personnes</a:t>
            </a:r>
            <a:r>
              <a:rPr lang="en-US" sz="2000" dirty="0"/>
              <a:t> </a:t>
            </a:r>
            <a:r>
              <a:rPr lang="en-US" sz="2000" dirty="0" err="1"/>
              <a:t>invitées</a:t>
            </a:r>
            <a:r>
              <a:rPr lang="en-US" sz="2000" dirty="0"/>
              <a:t>: , Jean-François Bruggeman, Fatima </a:t>
            </a:r>
            <a:r>
              <a:rPr lang="en-US" sz="2000" dirty="0" err="1"/>
              <a:t>Douasse</a:t>
            </a:r>
            <a:r>
              <a:rPr lang="en-US" sz="2000" dirty="0"/>
              <a:t>, Stéphanie </a:t>
            </a:r>
            <a:r>
              <a:rPr lang="en-US" sz="2000" dirty="0" err="1"/>
              <a:t>Guédon</a:t>
            </a:r>
            <a:r>
              <a:rPr lang="en-US" sz="2000" dirty="0"/>
              <a:t>, Dongmei Lacroix, Aurélie </a:t>
            </a:r>
            <a:r>
              <a:rPr lang="en-US" sz="2000" dirty="0" err="1"/>
              <a:t>Lardeux</a:t>
            </a:r>
            <a:r>
              <a:rPr lang="en-US" sz="2000" dirty="0"/>
              <a:t>-Pain</a:t>
            </a:r>
          </a:p>
        </p:txBody>
      </p:sp>
    </p:spTree>
    <p:extLst>
      <p:ext uri="{BB962C8B-B14F-4D97-AF65-F5344CB8AC3E}">
        <p14:creationId xmlns:p14="http://schemas.microsoft.com/office/powerpoint/2010/main" val="2550233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CE84A65-C07D-666F-3A36-79B19580E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Informations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0B78FA-6867-6DD1-B181-492A94A6F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r-FR" sz="2000" dirty="0"/>
              <a:t>Budget 2025</a:t>
            </a:r>
          </a:p>
          <a:p>
            <a:pPr marL="0" indent="0" algn="just">
              <a:buNone/>
            </a:pPr>
            <a:r>
              <a:rPr lang="fr-FR" sz="2000" dirty="0"/>
              <a:t>	Pas de baisse de 20% comme cela a pu être 	envisagé par certains établissements</a:t>
            </a:r>
          </a:p>
          <a:p>
            <a:pPr marL="0" indent="0">
              <a:buNone/>
            </a:pPr>
            <a:r>
              <a:rPr lang="fr-FR" sz="2000" dirty="0"/>
              <a:t>	Toujours pas de dotation!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dirty="0"/>
              <a:t>Avenir des ED après 2028</a:t>
            </a:r>
          </a:p>
          <a:p>
            <a:endParaRPr lang="fr-FR" sz="2000" dirty="0"/>
          </a:p>
          <a:p>
            <a:r>
              <a:rPr lang="fr-FR" sz="2000" dirty="0"/>
              <a:t>Annuaire des docteurs de STT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dirty="0"/>
              <a:t>Journée d’études 12-13 juin</a:t>
            </a:r>
          </a:p>
          <a:p>
            <a:endParaRPr lang="fr-FR" sz="2000" dirty="0"/>
          </a:p>
          <a:p>
            <a:r>
              <a:rPr lang="fr-FR" sz="2000" dirty="0"/>
              <a:t>La question des contrats Région</a:t>
            </a:r>
          </a:p>
        </p:txBody>
      </p:sp>
    </p:spTree>
    <p:extLst>
      <p:ext uri="{BB962C8B-B14F-4D97-AF65-F5344CB8AC3E}">
        <p14:creationId xmlns:p14="http://schemas.microsoft.com/office/powerpoint/2010/main" val="162102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7B5F979-E2CF-5CC5-9F18-5839CFA02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Informations 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B4A84E8F-75B3-123A-45E4-5F9093C04E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9979" y="1966293"/>
            <a:ext cx="10832040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878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F19CC4F-2009-A4E6-98F8-35DD4D871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Informations 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85FD1207-6334-D4B5-DE83-0DD3A58C14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43379"/>
              </p:ext>
            </p:extLst>
          </p:nvPr>
        </p:nvGraphicFramePr>
        <p:xfrm>
          <a:off x="432225" y="2754179"/>
          <a:ext cx="11327556" cy="28763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9241">
                  <a:extLst>
                    <a:ext uri="{9D8B030D-6E8A-4147-A177-3AD203B41FA5}">
                      <a16:colId xmlns:a16="http://schemas.microsoft.com/office/drawing/2014/main" val="1121569226"/>
                    </a:ext>
                  </a:extLst>
                </a:gridCol>
                <a:gridCol w="762628">
                  <a:extLst>
                    <a:ext uri="{9D8B030D-6E8A-4147-A177-3AD203B41FA5}">
                      <a16:colId xmlns:a16="http://schemas.microsoft.com/office/drawing/2014/main" val="2473950548"/>
                    </a:ext>
                  </a:extLst>
                </a:gridCol>
                <a:gridCol w="762628">
                  <a:extLst>
                    <a:ext uri="{9D8B030D-6E8A-4147-A177-3AD203B41FA5}">
                      <a16:colId xmlns:a16="http://schemas.microsoft.com/office/drawing/2014/main" val="1268204084"/>
                    </a:ext>
                  </a:extLst>
                </a:gridCol>
                <a:gridCol w="580407">
                  <a:extLst>
                    <a:ext uri="{9D8B030D-6E8A-4147-A177-3AD203B41FA5}">
                      <a16:colId xmlns:a16="http://schemas.microsoft.com/office/drawing/2014/main" val="1092645203"/>
                    </a:ext>
                  </a:extLst>
                </a:gridCol>
                <a:gridCol w="762628">
                  <a:extLst>
                    <a:ext uri="{9D8B030D-6E8A-4147-A177-3AD203B41FA5}">
                      <a16:colId xmlns:a16="http://schemas.microsoft.com/office/drawing/2014/main" val="2658396273"/>
                    </a:ext>
                  </a:extLst>
                </a:gridCol>
                <a:gridCol w="762628">
                  <a:extLst>
                    <a:ext uri="{9D8B030D-6E8A-4147-A177-3AD203B41FA5}">
                      <a16:colId xmlns:a16="http://schemas.microsoft.com/office/drawing/2014/main" val="3881780326"/>
                    </a:ext>
                  </a:extLst>
                </a:gridCol>
                <a:gridCol w="580407">
                  <a:extLst>
                    <a:ext uri="{9D8B030D-6E8A-4147-A177-3AD203B41FA5}">
                      <a16:colId xmlns:a16="http://schemas.microsoft.com/office/drawing/2014/main" val="4086236122"/>
                    </a:ext>
                  </a:extLst>
                </a:gridCol>
                <a:gridCol w="762628">
                  <a:extLst>
                    <a:ext uri="{9D8B030D-6E8A-4147-A177-3AD203B41FA5}">
                      <a16:colId xmlns:a16="http://schemas.microsoft.com/office/drawing/2014/main" val="1772927618"/>
                    </a:ext>
                  </a:extLst>
                </a:gridCol>
                <a:gridCol w="762628">
                  <a:extLst>
                    <a:ext uri="{9D8B030D-6E8A-4147-A177-3AD203B41FA5}">
                      <a16:colId xmlns:a16="http://schemas.microsoft.com/office/drawing/2014/main" val="2446444058"/>
                    </a:ext>
                  </a:extLst>
                </a:gridCol>
                <a:gridCol w="580407">
                  <a:extLst>
                    <a:ext uri="{9D8B030D-6E8A-4147-A177-3AD203B41FA5}">
                      <a16:colId xmlns:a16="http://schemas.microsoft.com/office/drawing/2014/main" val="2861252449"/>
                    </a:ext>
                  </a:extLst>
                </a:gridCol>
                <a:gridCol w="762628">
                  <a:extLst>
                    <a:ext uri="{9D8B030D-6E8A-4147-A177-3AD203B41FA5}">
                      <a16:colId xmlns:a16="http://schemas.microsoft.com/office/drawing/2014/main" val="2801393420"/>
                    </a:ext>
                  </a:extLst>
                </a:gridCol>
                <a:gridCol w="762628">
                  <a:extLst>
                    <a:ext uri="{9D8B030D-6E8A-4147-A177-3AD203B41FA5}">
                      <a16:colId xmlns:a16="http://schemas.microsoft.com/office/drawing/2014/main" val="3119247673"/>
                    </a:ext>
                  </a:extLst>
                </a:gridCol>
                <a:gridCol w="580407">
                  <a:extLst>
                    <a:ext uri="{9D8B030D-6E8A-4147-A177-3AD203B41FA5}">
                      <a16:colId xmlns:a16="http://schemas.microsoft.com/office/drawing/2014/main" val="3788827473"/>
                    </a:ext>
                  </a:extLst>
                </a:gridCol>
                <a:gridCol w="762628">
                  <a:extLst>
                    <a:ext uri="{9D8B030D-6E8A-4147-A177-3AD203B41FA5}">
                      <a16:colId xmlns:a16="http://schemas.microsoft.com/office/drawing/2014/main" val="865813071"/>
                    </a:ext>
                  </a:extLst>
                </a:gridCol>
                <a:gridCol w="762628">
                  <a:extLst>
                    <a:ext uri="{9D8B030D-6E8A-4147-A177-3AD203B41FA5}">
                      <a16:colId xmlns:a16="http://schemas.microsoft.com/office/drawing/2014/main" val="3622645657"/>
                    </a:ext>
                  </a:extLst>
                </a:gridCol>
                <a:gridCol w="580407">
                  <a:extLst>
                    <a:ext uri="{9D8B030D-6E8A-4147-A177-3AD203B41FA5}">
                      <a16:colId xmlns:a16="http://schemas.microsoft.com/office/drawing/2014/main" val="2206820391"/>
                    </a:ext>
                  </a:extLst>
                </a:gridCol>
              </a:tblGrid>
              <a:tr h="604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 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Nombre de soutenances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Durée de la thèse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291803"/>
                  </a:ext>
                </a:extLst>
              </a:tr>
              <a:tr h="324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 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2022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2023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2024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Moins de 52 mois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52-72 mois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+ de 6 ans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Durée moyenne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731630"/>
                  </a:ext>
                </a:extLst>
              </a:tr>
              <a:tr h="324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 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2022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2023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2024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2022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2023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2024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2022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2023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2024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2022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2023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2024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58460969"/>
                  </a:ext>
                </a:extLst>
              </a:tr>
              <a:tr h="324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UA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8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14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9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3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7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3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4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6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4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63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56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57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04099246"/>
                  </a:ext>
                </a:extLst>
              </a:tr>
              <a:tr h="324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NU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12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15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19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3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7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5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7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9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4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7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3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66.8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71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61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49996122"/>
                  </a:ext>
                </a:extLst>
              </a:tr>
              <a:tr h="324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LMU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7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5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4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3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3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4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 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47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1325598"/>
                  </a:ext>
                </a:extLst>
              </a:tr>
              <a:tr h="324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IA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0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0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0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-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19309202"/>
                  </a:ext>
                </a:extLst>
              </a:tr>
              <a:tr h="324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Total 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27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34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32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9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11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11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13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14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15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5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9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6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 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 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110" marR="91110" marT="126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 </a:t>
                      </a:r>
                      <a:endParaRPr lang="fr-F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81062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228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696BFAC-BDDA-7E9A-E71C-772C6C6F5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>
                <a:solidFill>
                  <a:srgbClr val="FFFFFF"/>
                </a:solidFill>
              </a:rPr>
              <a:t>Proposition d’un nouveau membre pour le CRHIA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2411E1-44B5-BBEB-358E-AEA5E17D8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endParaRPr lang="fr-FR" sz="2000" dirty="0"/>
          </a:p>
          <a:p>
            <a:pPr algn="just"/>
            <a:r>
              <a:rPr lang="fr-FR" sz="2000" dirty="0"/>
              <a:t>Démission de Stanislas </a:t>
            </a:r>
            <a:r>
              <a:rPr lang="fr-FR" sz="2000" dirty="0" err="1"/>
              <a:t>Jeannesson</a:t>
            </a:r>
            <a:r>
              <a:rPr lang="fr-FR" sz="2000" dirty="0"/>
              <a:t> suite à sa nomination comme directeur-adjoint de la MSH Ange </a:t>
            </a:r>
            <a:r>
              <a:rPr lang="fr-FR" sz="2000" dirty="0" err="1"/>
              <a:t>Guépin</a:t>
            </a:r>
            <a:endParaRPr lang="fr-FR" sz="2000" dirty="0"/>
          </a:p>
          <a:p>
            <a:endParaRPr lang="fr-FR" sz="2000" dirty="0"/>
          </a:p>
          <a:p>
            <a:pPr algn="just"/>
            <a:r>
              <a:rPr lang="fr-FR" sz="2000" dirty="0"/>
              <a:t>Proposition de Stéphanie Guédon, directrice-adjointe du CRHIA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FF0000"/>
                </a:solidFill>
              </a:rPr>
              <a:t>Cette proposition est acceptée à l’unanimité</a:t>
            </a:r>
          </a:p>
        </p:txBody>
      </p:sp>
    </p:spTree>
    <p:extLst>
      <p:ext uri="{BB962C8B-B14F-4D97-AF65-F5344CB8AC3E}">
        <p14:creationId xmlns:p14="http://schemas.microsoft.com/office/powerpoint/2010/main" val="176103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419E3F-5750-5F4F-4169-D21C6B772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14B5DE0-E12C-F728-F26E-440B8EB28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34983EE-D135-A0EC-8D83-76C995DCD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F1A7075-BF49-ABB3-8FBD-D2EE6EB14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6DE90FF-8010-6571-095C-2FFA2A04A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05DDA6A-C742-C218-DBE3-351168F985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BABEF66-998E-1B39-9D36-7439A14E0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42C620A-1AF4-EDD3-1853-D0116F876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8DCFF0B-DEFF-B183-6D31-42F6D952E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 dirty="0">
                <a:solidFill>
                  <a:srgbClr val="FFFFFF"/>
                </a:solidFill>
              </a:rPr>
              <a:t>Retour sur les Journées doctorales de Quiberon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963EF4-E9D0-83FF-8BEB-B1FA1062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r-FR" dirty="0"/>
              <a:t>21-23 mai</a:t>
            </a:r>
          </a:p>
          <a:p>
            <a:r>
              <a:rPr lang="fr-FR" dirty="0"/>
              <a:t>21 </a:t>
            </a:r>
            <a:r>
              <a:rPr lang="fr-FR" dirty="0" err="1"/>
              <a:t>doctorant.e.s</a:t>
            </a:r>
            <a:r>
              <a:rPr lang="fr-FR" dirty="0"/>
              <a:t> de STT:</a:t>
            </a:r>
          </a:p>
          <a:p>
            <a:pPr marL="457200" lvl="1" indent="0">
              <a:buNone/>
            </a:pPr>
            <a:r>
              <a:rPr lang="fr-FR" dirty="0"/>
              <a:t>3 de LMU, 4 de l’UA, 14 de NU</a:t>
            </a:r>
          </a:p>
          <a:p>
            <a:pPr marL="457200" lvl="1" indent="0">
              <a:buNone/>
            </a:pPr>
            <a:r>
              <a:rPr lang="fr-FR" dirty="0"/>
              <a:t>1 </a:t>
            </a:r>
            <a:r>
              <a:rPr lang="fr-FR" dirty="0" err="1"/>
              <a:t>CReAAH</a:t>
            </a:r>
            <a:r>
              <a:rPr lang="fr-FR" dirty="0"/>
              <a:t> LMU, 1 TEMOS LMU, 1 ESO LMU, 4 ESO UA, 3 CRHIA NU, 1 CRENAU NU, 2 DCS NU, 2 ESO NU, 6 CENS NU</a:t>
            </a:r>
          </a:p>
          <a:p>
            <a:pPr marL="457200" lvl="1" indent="0">
              <a:buNone/>
            </a:pPr>
            <a:endParaRPr lang="fr-FR" dirty="0"/>
          </a:p>
          <a:p>
            <a:endParaRPr lang="fr-FR" sz="20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EB673FB-A8D8-D1E8-2A97-B519432636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9947" y="4549257"/>
            <a:ext cx="7955970" cy="2115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740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5126BCA-671B-0535-16B8-7417166D2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>
                <a:solidFill>
                  <a:srgbClr val="FFFFFF"/>
                </a:solidFill>
              </a:rPr>
              <a:t>Appel n°2 de la mobilité doctorale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69CFBD-928C-1F60-A453-1B03004D1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endParaRPr lang="fr-FR" sz="2000"/>
          </a:p>
          <a:p>
            <a:r>
              <a:rPr lang="fr-FR" sz="2000"/>
              <a:t>5 demandes reçues: 1 CReAAH NU, 3 ESO UA, 1 CRHIA</a:t>
            </a:r>
          </a:p>
          <a:p>
            <a:endParaRPr lang="fr-FR" sz="2000"/>
          </a:p>
          <a:p>
            <a:r>
              <a:rPr lang="fr-FR" sz="2000"/>
              <a:t>Montant : 1 150 euros</a:t>
            </a:r>
          </a:p>
        </p:txBody>
      </p:sp>
    </p:spTree>
    <p:extLst>
      <p:ext uri="{BB962C8B-B14F-4D97-AF65-F5344CB8AC3E}">
        <p14:creationId xmlns:p14="http://schemas.microsoft.com/office/powerpoint/2010/main" val="2570926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7B99FF4-BB3D-1CFF-29CD-E35EFFDF5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4000">
                <a:solidFill>
                  <a:srgbClr val="FFFFFF"/>
                </a:solidFill>
              </a:rPr>
              <a:t>Evaluation de la formation doctorale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A47099-13A3-2AB0-47B4-2AF7D7C58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endParaRPr lang="fr-FR" sz="2000"/>
          </a:p>
          <a:p>
            <a:r>
              <a:rPr lang="fr-FR" sz="2000"/>
              <a:t>Evaluation de chaque formation</a:t>
            </a:r>
          </a:p>
          <a:p>
            <a:endParaRPr lang="fr-FR" sz="2000"/>
          </a:p>
          <a:p>
            <a:r>
              <a:rPr lang="fr-FR" sz="2000"/>
              <a:t>Evaluation de la formation doctorale</a:t>
            </a:r>
          </a:p>
        </p:txBody>
      </p:sp>
    </p:spTree>
    <p:extLst>
      <p:ext uri="{BB962C8B-B14F-4D97-AF65-F5344CB8AC3E}">
        <p14:creationId xmlns:p14="http://schemas.microsoft.com/office/powerpoint/2010/main" val="20673739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1261</TotalTime>
  <Words>787</Words>
  <Application>Microsoft Office PowerPoint</Application>
  <PresentationFormat>Grand écran</PresentationFormat>
  <Paragraphs>218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Thème Office</vt:lpstr>
      <vt:lpstr>Conseil ED STT  10 juin 2025</vt:lpstr>
      <vt:lpstr>Conseil ED STT  10 juin 2025</vt:lpstr>
      <vt:lpstr>Informations </vt:lpstr>
      <vt:lpstr>Informations </vt:lpstr>
      <vt:lpstr>Informations </vt:lpstr>
      <vt:lpstr>Proposition d’un nouveau membre pour le CRHIA</vt:lpstr>
      <vt:lpstr>Retour sur les Journées doctorales de Quiberon</vt:lpstr>
      <vt:lpstr>Appel n°2 de la mobilité doctorale </vt:lpstr>
      <vt:lpstr>Evaluation de la formation doctorale</vt:lpstr>
      <vt:lpstr>Les contrats doctoraux - BREATH</vt:lpstr>
      <vt:lpstr>Les contrats doctoraux - CDE</vt:lpstr>
      <vt:lpstr>Les contrats doctoraux - CDE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Didier Boisson</dc:creator>
  <cp:lastModifiedBy>Fatima Douasse</cp:lastModifiedBy>
  <cp:revision>6</cp:revision>
  <dcterms:created xsi:type="dcterms:W3CDTF">2025-05-25T13:53:42Z</dcterms:created>
  <dcterms:modified xsi:type="dcterms:W3CDTF">2025-07-04T09:05:03Z</dcterms:modified>
</cp:coreProperties>
</file>